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86" r:id="rId3"/>
    <p:sldId id="260" r:id="rId4"/>
    <p:sldId id="275" r:id="rId5"/>
    <p:sldId id="287" r:id="rId6"/>
    <p:sldId id="288" r:id="rId7"/>
    <p:sldId id="289" r:id="rId8"/>
    <p:sldId id="290" r:id="rId9"/>
    <p:sldId id="291" r:id="rId10"/>
    <p:sldId id="292" r:id="rId11"/>
    <p:sldId id="293" r:id="rId12"/>
    <p:sldId id="294" r:id="rId13"/>
    <p:sldId id="276"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Lst>
  <p:sldSz cx="9144000" cy="6858000" type="screen4x3"/>
  <p:notesSz cx="6797675" cy="98742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4" autoAdjust="0"/>
    <p:restoredTop sz="94660"/>
  </p:normalViewPr>
  <p:slideViewPr>
    <p:cSldViewPr>
      <p:cViewPr>
        <p:scale>
          <a:sx n="100" d="100"/>
          <a:sy n="100" d="100"/>
        </p:scale>
        <p:origin x="-15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2945659" cy="49371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1"/>
            <a:ext cx="2945659" cy="493712"/>
          </a:xfrm>
          <a:prstGeom prst="rect">
            <a:avLst/>
          </a:prstGeom>
        </p:spPr>
        <p:txBody>
          <a:bodyPr vert="horz" lIns="91440" tIns="45720" rIns="91440" bIns="45720" rtlCol="0"/>
          <a:lstStyle>
            <a:lvl1pPr algn="r">
              <a:defRPr sz="1200"/>
            </a:lvl1pPr>
          </a:lstStyle>
          <a:p>
            <a:fld id="{5809CCAC-C5D7-4C2D-BB8F-AB9593CD093F}" type="datetimeFigureOut">
              <a:rPr lang="cs-CZ" smtClean="0"/>
              <a:t>22.3.2016</a:t>
            </a:fld>
            <a:endParaRPr lang="cs-CZ"/>
          </a:p>
        </p:txBody>
      </p:sp>
      <p:sp>
        <p:nvSpPr>
          <p:cNvPr id="4" name="Zástupný symbol pro obrázek snímku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378825"/>
            <a:ext cx="2945659" cy="49371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378825"/>
            <a:ext cx="2945659" cy="493712"/>
          </a:xfrm>
          <a:prstGeom prst="rect">
            <a:avLst/>
          </a:prstGeom>
        </p:spPr>
        <p:txBody>
          <a:bodyPr vert="horz" lIns="91440" tIns="45720" rIns="91440" bIns="45720" rtlCol="0" anchor="b"/>
          <a:lstStyle>
            <a:lvl1pPr algn="r">
              <a:defRPr sz="1200"/>
            </a:lvl1pPr>
          </a:lstStyle>
          <a:p>
            <a:fld id="{3FBBFC83-66DF-4409-9370-1C48D10D4C17}" type="slidenum">
              <a:rPr lang="cs-CZ" smtClean="0"/>
              <a:t>‹#›</a:t>
            </a:fld>
            <a:endParaRPr lang="cs-CZ"/>
          </a:p>
        </p:txBody>
      </p:sp>
    </p:spTree>
    <p:extLst>
      <p:ext uri="{BB962C8B-B14F-4D97-AF65-F5344CB8AC3E}">
        <p14:creationId xmlns:p14="http://schemas.microsoft.com/office/powerpoint/2010/main" val="3552651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FBBFC83-66DF-4409-9370-1C48D10D4C17}" type="slidenum">
              <a:rPr lang="cs-CZ" smtClean="0"/>
              <a:t>2</a:t>
            </a:fld>
            <a:endParaRPr lang="cs-CZ"/>
          </a:p>
        </p:txBody>
      </p:sp>
    </p:spTree>
    <p:extLst>
      <p:ext uri="{BB962C8B-B14F-4D97-AF65-F5344CB8AC3E}">
        <p14:creationId xmlns:p14="http://schemas.microsoft.com/office/powerpoint/2010/main" val="291583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FBBFC83-66DF-4409-9370-1C48D10D4C17}" type="slidenum">
              <a:rPr lang="cs-CZ" smtClean="0"/>
              <a:t>29</a:t>
            </a:fld>
            <a:endParaRPr lang="cs-CZ"/>
          </a:p>
        </p:txBody>
      </p:sp>
    </p:spTree>
    <p:extLst>
      <p:ext uri="{BB962C8B-B14F-4D97-AF65-F5344CB8AC3E}">
        <p14:creationId xmlns:p14="http://schemas.microsoft.com/office/powerpoint/2010/main" val="116492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FBBFC83-66DF-4409-9370-1C48D10D4C17}" type="slidenum">
              <a:rPr lang="cs-CZ" smtClean="0"/>
              <a:t>30</a:t>
            </a:fld>
            <a:endParaRPr lang="cs-CZ"/>
          </a:p>
        </p:txBody>
      </p:sp>
    </p:spTree>
    <p:extLst>
      <p:ext uri="{BB962C8B-B14F-4D97-AF65-F5344CB8AC3E}">
        <p14:creationId xmlns:p14="http://schemas.microsoft.com/office/powerpoint/2010/main" val="116492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FBBFC83-66DF-4409-9370-1C48D10D4C17}" type="slidenum">
              <a:rPr lang="cs-CZ" smtClean="0"/>
              <a:t>31</a:t>
            </a:fld>
            <a:endParaRPr lang="cs-CZ"/>
          </a:p>
        </p:txBody>
      </p:sp>
    </p:spTree>
    <p:extLst>
      <p:ext uri="{BB962C8B-B14F-4D97-AF65-F5344CB8AC3E}">
        <p14:creationId xmlns:p14="http://schemas.microsoft.com/office/powerpoint/2010/main" val="116492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FBBFC83-66DF-4409-9370-1C48D10D4C17}" type="slidenum">
              <a:rPr lang="cs-CZ" smtClean="0"/>
              <a:t>21</a:t>
            </a:fld>
            <a:endParaRPr lang="cs-CZ"/>
          </a:p>
        </p:txBody>
      </p:sp>
    </p:spTree>
    <p:extLst>
      <p:ext uri="{BB962C8B-B14F-4D97-AF65-F5344CB8AC3E}">
        <p14:creationId xmlns:p14="http://schemas.microsoft.com/office/powerpoint/2010/main" val="116492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FBBFC83-66DF-4409-9370-1C48D10D4C17}" type="slidenum">
              <a:rPr lang="cs-CZ" smtClean="0"/>
              <a:t>22</a:t>
            </a:fld>
            <a:endParaRPr lang="cs-CZ"/>
          </a:p>
        </p:txBody>
      </p:sp>
    </p:spTree>
    <p:extLst>
      <p:ext uri="{BB962C8B-B14F-4D97-AF65-F5344CB8AC3E}">
        <p14:creationId xmlns:p14="http://schemas.microsoft.com/office/powerpoint/2010/main" val="116492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FBBFC83-66DF-4409-9370-1C48D10D4C17}" type="slidenum">
              <a:rPr lang="cs-CZ" smtClean="0"/>
              <a:t>23</a:t>
            </a:fld>
            <a:endParaRPr lang="cs-CZ"/>
          </a:p>
        </p:txBody>
      </p:sp>
    </p:spTree>
    <p:extLst>
      <p:ext uri="{BB962C8B-B14F-4D97-AF65-F5344CB8AC3E}">
        <p14:creationId xmlns:p14="http://schemas.microsoft.com/office/powerpoint/2010/main" val="116492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FBBFC83-66DF-4409-9370-1C48D10D4C17}" type="slidenum">
              <a:rPr lang="cs-CZ" smtClean="0"/>
              <a:t>24</a:t>
            </a:fld>
            <a:endParaRPr lang="cs-CZ"/>
          </a:p>
        </p:txBody>
      </p:sp>
    </p:spTree>
    <p:extLst>
      <p:ext uri="{BB962C8B-B14F-4D97-AF65-F5344CB8AC3E}">
        <p14:creationId xmlns:p14="http://schemas.microsoft.com/office/powerpoint/2010/main" val="116492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FBBFC83-66DF-4409-9370-1C48D10D4C17}" type="slidenum">
              <a:rPr lang="cs-CZ" smtClean="0"/>
              <a:t>25</a:t>
            </a:fld>
            <a:endParaRPr lang="cs-CZ"/>
          </a:p>
        </p:txBody>
      </p:sp>
    </p:spTree>
    <p:extLst>
      <p:ext uri="{BB962C8B-B14F-4D97-AF65-F5344CB8AC3E}">
        <p14:creationId xmlns:p14="http://schemas.microsoft.com/office/powerpoint/2010/main" val="1164922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FBBFC83-66DF-4409-9370-1C48D10D4C17}" type="slidenum">
              <a:rPr lang="cs-CZ" smtClean="0"/>
              <a:t>26</a:t>
            </a:fld>
            <a:endParaRPr lang="cs-CZ"/>
          </a:p>
        </p:txBody>
      </p:sp>
    </p:spTree>
    <p:extLst>
      <p:ext uri="{BB962C8B-B14F-4D97-AF65-F5344CB8AC3E}">
        <p14:creationId xmlns:p14="http://schemas.microsoft.com/office/powerpoint/2010/main" val="1164922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FBBFC83-66DF-4409-9370-1C48D10D4C17}" type="slidenum">
              <a:rPr lang="cs-CZ" smtClean="0"/>
              <a:t>27</a:t>
            </a:fld>
            <a:endParaRPr lang="cs-CZ"/>
          </a:p>
        </p:txBody>
      </p:sp>
    </p:spTree>
    <p:extLst>
      <p:ext uri="{BB962C8B-B14F-4D97-AF65-F5344CB8AC3E}">
        <p14:creationId xmlns:p14="http://schemas.microsoft.com/office/powerpoint/2010/main" val="1164922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FBBFC83-66DF-4409-9370-1C48D10D4C17}" type="slidenum">
              <a:rPr lang="cs-CZ" smtClean="0"/>
              <a:t>28</a:t>
            </a:fld>
            <a:endParaRPr lang="cs-CZ"/>
          </a:p>
        </p:txBody>
      </p:sp>
    </p:spTree>
    <p:extLst>
      <p:ext uri="{BB962C8B-B14F-4D97-AF65-F5344CB8AC3E}">
        <p14:creationId xmlns:p14="http://schemas.microsoft.com/office/powerpoint/2010/main" val="1164922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D21C2F52-144A-4D92-825B-42D029B7CCED}" type="datetime1">
              <a:rPr lang="cs-CZ" smtClean="0"/>
              <a:t>22.3.2016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66A368-543A-4B79-8827-038F27F70D2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F27731A-D622-459C-BD93-301CD7846176}" type="datetime1">
              <a:rPr lang="cs-CZ" smtClean="0"/>
              <a:t>22.3.2016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66A368-543A-4B79-8827-038F27F70D2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09321E5-F319-492D-B85A-3DBAD0C7CA04}" type="datetime1">
              <a:rPr lang="cs-CZ" smtClean="0"/>
              <a:t>22.3.2016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66A368-543A-4B79-8827-038F27F70D2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592D7BF-4F7F-4BA0-9DEA-235E6EBC5BFC}" type="datetime1">
              <a:rPr lang="cs-CZ" smtClean="0"/>
              <a:t>22.3.2016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66A368-543A-4B79-8827-038F27F70D2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83C450E3-A3C3-401D-86E3-EF34748E283A}" type="datetime1">
              <a:rPr lang="cs-CZ" smtClean="0"/>
              <a:t>22.3.2016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566A368-543A-4B79-8827-038F27F70D2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8C18283-9F3B-4680-8828-5F2181265C1F}" type="datetime1">
              <a:rPr lang="cs-CZ" smtClean="0"/>
              <a:t>22.3.2016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566A368-543A-4B79-8827-038F27F70D2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339035C-CCEA-4E64-8B9B-38808C4E08E5}" type="datetime1">
              <a:rPr lang="cs-CZ" smtClean="0"/>
              <a:t>22.3.2016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566A368-543A-4B79-8827-038F27F70D2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784A8354-DDAA-48CF-87C5-D35FE4EB65B2}" type="datetime1">
              <a:rPr lang="cs-CZ" smtClean="0"/>
              <a:t>22.3.2016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566A368-543A-4B79-8827-038F27F70D2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8BD2CF8-EC55-4A58-9F32-5E9ED6210669}" type="datetime1">
              <a:rPr lang="cs-CZ" smtClean="0"/>
              <a:t>22.3.2016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566A368-543A-4B79-8827-038F27F70D2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543D0E33-B47B-4B58-84DA-6C4F4F7F0FBE}" type="datetime1">
              <a:rPr lang="cs-CZ" smtClean="0"/>
              <a:t>22.3.2016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566A368-543A-4B79-8827-038F27F70D2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E18DDBC-6869-4123-AC7F-495502E6AA06}" type="datetime1">
              <a:rPr lang="cs-CZ" smtClean="0"/>
              <a:t>22.3.2016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566A368-543A-4B79-8827-038F27F70D2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E895E-FC06-4117-BDF5-B5726823E941}" type="datetime1">
              <a:rPr lang="cs-CZ" smtClean="0"/>
              <a:t>22.3.2016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6A368-543A-4B79-8827-038F27F70D2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radim.kubes@lfmotol.cuni.cz" TargetMode="External"/><Relationship Id="rId2" Type="http://schemas.openxmlformats.org/officeDocument/2006/relationships/hyperlink" Target="https://ldap1.cuni.cz/"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ncbi.nlm.nih.gov/pubmed" TargetMode="External"/><Relationship Id="rId2" Type="http://schemas.openxmlformats.org/officeDocument/2006/relationships/hyperlink" Target="http://knihovna.lf2.cuni.cz/publikacni-cinnost/sber-dat/uzitecne-odkazy" TargetMode="External"/><Relationship Id="rId1" Type="http://schemas.openxmlformats.org/officeDocument/2006/relationships/slideLayout" Target="../slideLayouts/slideLayout7.xml"/><Relationship Id="rId4" Type="http://schemas.openxmlformats.org/officeDocument/2006/relationships/hyperlink" Target="http://aleph.nkp.cz/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51520" y="332656"/>
            <a:ext cx="5328592" cy="1584176"/>
          </a:xfrm>
          <a:effectLst>
            <a:outerShdw blurRad="40000" dist="23000" dir="5400000" rotWithShape="0">
              <a:srgbClr val="000000">
                <a:alpha val="35000"/>
              </a:srgbClr>
            </a:outerShdw>
            <a:reflection blurRad="6350" stA="50000" endA="300" endPos="55000" dir="5400000" sy="-100000" algn="bl" rotWithShape="0"/>
          </a:effectLst>
        </p:spPr>
        <p:style>
          <a:lnRef idx="0">
            <a:schemeClr val="accent1"/>
          </a:lnRef>
          <a:fillRef idx="3">
            <a:schemeClr val="accent1"/>
          </a:fillRef>
          <a:effectRef idx="3">
            <a:schemeClr val="accent1"/>
          </a:effectRef>
          <a:fontRef idx="minor">
            <a:schemeClr val="lt1"/>
          </a:fontRef>
        </p:style>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cs-CZ" b="1" dirty="0" smtClean="0">
                <a:ln w="50800"/>
                <a:solidFill>
                  <a:schemeClr val="bg1">
                    <a:shade val="50000"/>
                  </a:schemeClr>
                </a:solidFill>
              </a:rPr>
              <a:t>Evidence publikací </a:t>
            </a:r>
            <a:r>
              <a:rPr lang="cs-CZ" b="1" dirty="0" smtClean="0">
                <a:ln w="50800"/>
                <a:solidFill>
                  <a:schemeClr val="bg1">
                    <a:shade val="50000"/>
                  </a:schemeClr>
                </a:solidFill>
              </a:rPr>
              <a:t>2016 </a:t>
            </a:r>
            <a:r>
              <a:rPr lang="cs-CZ" b="1" dirty="0" smtClean="0">
                <a:ln w="50800"/>
                <a:solidFill>
                  <a:schemeClr val="bg1">
                    <a:shade val="50000"/>
                  </a:schemeClr>
                </a:solidFill>
              </a:rPr>
              <a:t>2. LF UK a FN v Motole</a:t>
            </a:r>
            <a:endParaRPr lang="cs-CZ" b="1" dirty="0">
              <a:ln w="50800"/>
              <a:solidFill>
                <a:schemeClr val="bg1">
                  <a:shade val="50000"/>
                </a:schemeClr>
              </a:solidFill>
            </a:endParaRPr>
          </a:p>
        </p:txBody>
      </p:sp>
      <p:sp>
        <p:nvSpPr>
          <p:cNvPr id="3" name="Podnadpis 2"/>
          <p:cNvSpPr>
            <a:spLocks noGrp="1"/>
          </p:cNvSpPr>
          <p:nvPr>
            <p:ph type="subTitle" idx="1"/>
          </p:nvPr>
        </p:nvSpPr>
        <p:spPr>
          <a:xfrm>
            <a:off x="214282" y="5786454"/>
            <a:ext cx="5057788" cy="828684"/>
          </a:xfrm>
        </p:spPr>
        <p:txBody>
          <a:bodyPr>
            <a:normAutofit/>
          </a:bodyPr>
          <a:lstStyle/>
          <a:p>
            <a:pPr algn="l"/>
            <a:r>
              <a:rPr lang="cs-CZ" sz="2000" dirty="0" smtClean="0">
                <a:solidFill>
                  <a:schemeClr val="tx1"/>
                </a:solidFill>
              </a:rPr>
              <a:t>Tento dokument zpracoval a sběr publikací řídí:</a:t>
            </a:r>
            <a:br>
              <a:rPr lang="cs-CZ" sz="2000" dirty="0" smtClean="0">
                <a:solidFill>
                  <a:schemeClr val="tx1"/>
                </a:solidFill>
              </a:rPr>
            </a:br>
            <a:r>
              <a:rPr lang="cs-CZ" sz="2000" dirty="0" smtClean="0">
                <a:solidFill>
                  <a:schemeClr val="tx1"/>
                </a:solidFill>
              </a:rPr>
              <a:t>PhDr. Radim Kubeš, tel. 5848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fill="hold" nodeType="withEffect">
                                  <p:stCondLst>
                                    <p:cond delay="0"/>
                                  </p:stCondLst>
                                  <p:childTnLst>
                                    <p:animClr clrSpc="rgb" dir="cw">
                                      <p:cBhvr>
                                        <p:cTn id="6" dur="5000" fill="hold"/>
                                        <p:tgtEl>
                                          <p:spTgt spid="2"/>
                                        </p:tgtEl>
                                        <p:attrNameLst>
                                          <p:attrName>fillcolor</p:attrName>
                                        </p:attrNameLst>
                                      </p:cBhvr>
                                      <p:to>
                                        <a:schemeClr val="accent2"/>
                                      </p:to>
                                    </p:animClr>
                                    <p:set>
                                      <p:cBhvr>
                                        <p:cTn id="7" dur="5000" fill="hold"/>
                                        <p:tgtEl>
                                          <p:spTgt spid="2"/>
                                        </p:tgtEl>
                                        <p:attrNameLst>
                                          <p:attrName>fill.type</p:attrName>
                                        </p:attrNameLst>
                                      </p:cBhvr>
                                      <p:to>
                                        <p:strVal val="solid"/>
                                      </p:to>
                                    </p:set>
                                    <p:set>
                                      <p:cBhvr>
                                        <p:cTn id="8" dur="5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4456" y="172672"/>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rPr>
              <a:t>4) Tři </a:t>
            </a:r>
            <a:r>
              <a:rPr lang="cs-CZ" sz="2800" b="1" dirty="0">
                <a:ln w="50800"/>
                <a:solidFill>
                  <a:schemeClr val="bg1">
                    <a:shade val="50000"/>
                  </a:schemeClr>
                </a:solidFill>
              </a:rPr>
              <a:t>„zlaté“ zásady zadávání výsledků VaVaI</a:t>
            </a:r>
          </a:p>
        </p:txBody>
      </p:sp>
      <p:sp>
        <p:nvSpPr>
          <p:cNvPr id="5" name="Zástupný symbol pro číslo snímku 4"/>
          <p:cNvSpPr>
            <a:spLocks noGrp="1"/>
          </p:cNvSpPr>
          <p:nvPr>
            <p:ph type="sldNum" sz="quarter" idx="12"/>
          </p:nvPr>
        </p:nvSpPr>
        <p:spPr/>
        <p:txBody>
          <a:bodyPr/>
          <a:lstStyle/>
          <a:p>
            <a:fld id="{3566A368-543A-4B79-8827-038F27F70D23}" type="slidenum">
              <a:rPr lang="cs-CZ" smtClean="0"/>
              <a:pPr/>
              <a:t>10</a:t>
            </a:fld>
            <a:endParaRPr lang="cs-CZ"/>
          </a:p>
        </p:txBody>
      </p:sp>
      <p:sp>
        <p:nvSpPr>
          <p:cNvPr id="8" name="TextovéPole 7"/>
          <p:cNvSpPr txBox="1"/>
          <p:nvPr/>
        </p:nvSpPr>
        <p:spPr>
          <a:xfrm>
            <a:off x="442863" y="1907391"/>
            <a:ext cx="8321635" cy="307777"/>
          </a:xfrm>
          <a:prstGeom prst="rect">
            <a:avLst/>
          </a:prstGeom>
          <a:noFill/>
        </p:spPr>
        <p:txBody>
          <a:bodyPr wrap="square" rtlCol="0">
            <a:spAutoFit/>
          </a:bodyPr>
          <a:lstStyle/>
          <a:p>
            <a:r>
              <a:rPr lang="cs-CZ" sz="1400" b="1" dirty="0" smtClean="0"/>
              <a:t>Pohled na výsledky VaVaI podle celého zdroje, resp. databáze, v níž se nachází:</a:t>
            </a:r>
          </a:p>
        </p:txBody>
      </p:sp>
      <p:graphicFrame>
        <p:nvGraphicFramePr>
          <p:cNvPr id="10" name="Tabulka 9"/>
          <p:cNvGraphicFramePr>
            <a:graphicFrameLocks noGrp="1"/>
          </p:cNvGraphicFramePr>
          <p:nvPr>
            <p:extLst>
              <p:ext uri="{D42A27DB-BD31-4B8C-83A1-F6EECF244321}">
                <p14:modId xmlns:p14="http://schemas.microsoft.com/office/powerpoint/2010/main" val="2256752479"/>
              </p:ext>
            </p:extLst>
          </p:nvPr>
        </p:nvGraphicFramePr>
        <p:xfrm>
          <a:off x="454456" y="2420888"/>
          <a:ext cx="8321635" cy="3240358"/>
        </p:xfrm>
        <a:graphic>
          <a:graphicData uri="http://schemas.openxmlformats.org/drawingml/2006/table">
            <a:tbl>
              <a:tblPr>
                <a:effectLst>
                  <a:innerShdw blurRad="114300">
                    <a:prstClr val="black"/>
                  </a:innerShdw>
                </a:effectLst>
              </a:tblPr>
              <a:tblGrid>
                <a:gridCol w="1249981"/>
                <a:gridCol w="1836392"/>
                <a:gridCol w="1793955"/>
                <a:gridCol w="1635778"/>
                <a:gridCol w="1805529"/>
              </a:tblGrid>
              <a:tr h="264017">
                <a:tc>
                  <a:txBody>
                    <a:bodyPr/>
                    <a:lstStyle/>
                    <a:p>
                      <a:pPr algn="ctr" fontAlgn="ctr"/>
                      <a:r>
                        <a:rPr lang="cs-CZ" sz="1000" b="1" i="0" u="none" strike="noStrike" dirty="0">
                          <a:solidFill>
                            <a:srgbClr val="FFFF00"/>
                          </a:solidFill>
                          <a:effectLst/>
                          <a:latin typeface="Calibri"/>
                        </a:rPr>
                        <a:t>Typ výsledku</a:t>
                      </a:r>
                    </a:p>
                  </a:txBody>
                  <a:tcPr marL="9052" marR="9052" marT="905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algn="ctr" fontAlgn="ctr"/>
                      <a:r>
                        <a:rPr lang="cs-CZ" sz="1000" b="1" i="0" u="none" strike="noStrike" dirty="0">
                          <a:solidFill>
                            <a:srgbClr val="FFFF00"/>
                          </a:solidFill>
                          <a:effectLst/>
                          <a:latin typeface="Calibri"/>
                        </a:rPr>
                        <a:t>databáze</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algn="ctr" fontAlgn="ctr"/>
                      <a:r>
                        <a:rPr lang="cs-CZ" sz="1000" b="1" i="0" u="none" strike="noStrike" dirty="0">
                          <a:solidFill>
                            <a:srgbClr val="FFFF00"/>
                          </a:solidFill>
                          <a:effectLst/>
                          <a:latin typeface="Calibri"/>
                        </a:rPr>
                        <a:t>Minulost (před 2013)</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algn="ctr" fontAlgn="ctr"/>
                      <a:r>
                        <a:rPr lang="cs-CZ" sz="1000" b="1" i="0" u="none" strike="noStrike" dirty="0">
                          <a:solidFill>
                            <a:srgbClr val="FFFF00"/>
                          </a:solidFill>
                          <a:effectLst/>
                          <a:latin typeface="Calibri"/>
                        </a:rPr>
                        <a:t>Současnost </a:t>
                      </a:r>
                      <a:r>
                        <a:rPr lang="cs-CZ" sz="1000" b="1" i="0" u="none" strike="noStrike" dirty="0" smtClean="0">
                          <a:solidFill>
                            <a:srgbClr val="FFFF00"/>
                          </a:solidFill>
                          <a:effectLst/>
                          <a:latin typeface="Calibri"/>
                        </a:rPr>
                        <a:t>(</a:t>
                      </a:r>
                      <a:r>
                        <a:rPr lang="cs-CZ" sz="1000" b="1" i="0" u="none" strike="noStrike" dirty="0" smtClean="0">
                          <a:solidFill>
                            <a:srgbClr val="FFFF00"/>
                          </a:solidFill>
                          <a:effectLst/>
                          <a:latin typeface="Calibri"/>
                        </a:rPr>
                        <a:t>2013-2016)</a:t>
                      </a:r>
                      <a:endParaRPr lang="cs-CZ" sz="1000" b="1" i="0" u="none" strike="noStrike" dirty="0">
                        <a:solidFill>
                          <a:srgbClr val="FFFF00"/>
                        </a:solidFill>
                        <a:effectLst/>
                        <a:latin typeface="Calibri"/>
                      </a:endParaRP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algn="ctr" fontAlgn="ctr"/>
                      <a:r>
                        <a:rPr lang="cs-CZ" sz="1000" b="1" i="0" u="none" strike="noStrike" dirty="0">
                          <a:solidFill>
                            <a:srgbClr val="FFFF00"/>
                          </a:solidFill>
                          <a:effectLst/>
                          <a:latin typeface="Calibri"/>
                        </a:rPr>
                        <a:t>Budoucnost (</a:t>
                      </a:r>
                      <a:r>
                        <a:rPr lang="cs-CZ" sz="1000" b="1" i="0" u="none" strike="noStrike" dirty="0" smtClean="0">
                          <a:solidFill>
                            <a:srgbClr val="FFFF00"/>
                          </a:solidFill>
                          <a:effectLst/>
                          <a:latin typeface="Calibri"/>
                        </a:rPr>
                        <a:t>2017 </a:t>
                      </a:r>
                      <a:r>
                        <a:rPr lang="cs-CZ" sz="1000" b="1" i="0" u="none" strike="noStrike" dirty="0">
                          <a:solidFill>
                            <a:srgbClr val="FFFF00"/>
                          </a:solidFill>
                          <a:effectLst/>
                          <a:latin typeface="Calibri"/>
                        </a:rPr>
                        <a:t>a dále)</a:t>
                      </a:r>
                    </a:p>
                  </a:txBody>
                  <a:tcPr marL="9052" marR="9052" marT="905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chemeClr val="tx2">
                        <a:lumMod val="60000"/>
                        <a:lumOff val="40000"/>
                      </a:schemeClr>
                    </a:solidFill>
                  </a:tcPr>
                </a:tc>
              </a:tr>
              <a:tr h="492118">
                <a:tc>
                  <a:txBody>
                    <a:bodyPr/>
                    <a:lstStyle/>
                    <a:p>
                      <a:pPr algn="ctr" fontAlgn="ctr"/>
                      <a:r>
                        <a:rPr lang="cs-CZ" sz="1000" b="1" i="0" u="none" strike="noStrike">
                          <a:solidFill>
                            <a:srgbClr val="000000"/>
                          </a:solidFill>
                          <a:effectLst/>
                          <a:latin typeface="Calibri"/>
                        </a:rPr>
                        <a:t>Impaktovaný</a:t>
                      </a:r>
                    </a:p>
                  </a:txBody>
                  <a:tcPr marL="9052" marR="9052" marT="905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cs-CZ" sz="1000" b="0" i="0" u="none" strike="noStrike">
                          <a:solidFill>
                            <a:srgbClr val="000000"/>
                          </a:solidFill>
                          <a:effectLst/>
                          <a:latin typeface="Calibri"/>
                        </a:rPr>
                        <a:t>WoS, resp. JCR</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fr-FR" sz="1000" b="0" i="0" u="none" strike="noStrike">
                          <a:solidFill>
                            <a:srgbClr val="000000"/>
                          </a:solidFill>
                          <a:effectLst/>
                          <a:latin typeface="Calibri"/>
                        </a:rPr>
                        <a:t>5-145, později 10-305, resp. 500 bodů (Nature, Science)</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fr-FR" sz="1000" b="0" i="0" u="none" strike="noStrike" dirty="0" smtClean="0">
                          <a:solidFill>
                            <a:srgbClr val="000000"/>
                          </a:solidFill>
                          <a:effectLst/>
                          <a:latin typeface="Calibri"/>
                        </a:rPr>
                        <a:t>10-305</a:t>
                      </a:r>
                      <a:r>
                        <a:rPr lang="cs-CZ" sz="1000" b="0" i="0" u="none" strike="noStrike" dirty="0" smtClean="0">
                          <a:solidFill>
                            <a:srgbClr val="000000"/>
                          </a:solidFill>
                          <a:effectLst/>
                          <a:latin typeface="Calibri"/>
                        </a:rPr>
                        <a:t> b</a:t>
                      </a:r>
                      <a:r>
                        <a:rPr lang="fr-FR" sz="1000" b="0" i="0" u="none" strike="noStrike" dirty="0" smtClean="0">
                          <a:solidFill>
                            <a:srgbClr val="000000"/>
                          </a:solidFill>
                          <a:effectLst/>
                          <a:latin typeface="Calibri"/>
                        </a:rPr>
                        <a:t>odů</a:t>
                      </a:r>
                      <a:endParaRPr lang="fr-FR" sz="1000" b="0" i="0" u="none" strike="noStrike" dirty="0">
                        <a:solidFill>
                          <a:srgbClr val="000000"/>
                        </a:solidFill>
                        <a:effectLst/>
                        <a:latin typeface="Calibri"/>
                      </a:endParaRP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cs-CZ" sz="1000" b="0" i="0" u="none" strike="noStrike">
                          <a:solidFill>
                            <a:srgbClr val="000000"/>
                          </a:solidFill>
                          <a:effectLst/>
                          <a:latin typeface="Calibri"/>
                        </a:rPr>
                        <a:t>Neexistují příznaky, že by se vysoké hodnocení IF časopisů změnilo</a:t>
                      </a:r>
                    </a:p>
                  </a:txBody>
                  <a:tcPr marL="9052" marR="9052" marT="905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r>
              <a:tr h="414037">
                <a:tc>
                  <a:txBody>
                    <a:bodyPr/>
                    <a:lstStyle/>
                    <a:p>
                      <a:pPr algn="ctr" fontAlgn="ctr"/>
                      <a:r>
                        <a:rPr lang="cs-CZ" sz="1000" b="1" i="0" u="none" strike="noStrike">
                          <a:solidFill>
                            <a:srgbClr val="000000"/>
                          </a:solidFill>
                          <a:effectLst/>
                          <a:latin typeface="Calibri"/>
                        </a:rPr>
                        <a:t>Tzv. světový recenzovaný</a:t>
                      </a:r>
                    </a:p>
                  </a:txBody>
                  <a:tcPr marL="9052" marR="9052" marT="905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000" b="0" i="0" u="none" strike="noStrike">
                          <a:solidFill>
                            <a:srgbClr val="000000"/>
                          </a:solidFill>
                          <a:effectLst/>
                          <a:latin typeface="Calibri"/>
                        </a:rPr>
                        <a:t>SCOPUS, ERIH (humanitní obory)</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000" b="0" i="0" u="none" strike="noStrike">
                          <a:solidFill>
                            <a:srgbClr val="000000"/>
                          </a:solidFill>
                          <a:effectLst/>
                          <a:latin typeface="Calibri"/>
                        </a:rPr>
                        <a:t>8, později 12 bodů</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000" b="0" i="0" u="none" strike="noStrike" dirty="0">
                          <a:solidFill>
                            <a:srgbClr val="000000"/>
                          </a:solidFill>
                          <a:effectLst/>
                          <a:latin typeface="Calibri"/>
                        </a:rPr>
                        <a:t>v medicíně nehodnoceno</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000" b="0" i="0" u="none" strike="noStrike">
                          <a:solidFill>
                            <a:srgbClr val="000000"/>
                          </a:solidFill>
                          <a:effectLst/>
                          <a:latin typeface="Calibri"/>
                        </a:rPr>
                        <a:t>???</a:t>
                      </a:r>
                    </a:p>
                  </a:txBody>
                  <a:tcPr marL="9052" marR="9052" marT="905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r>
              <a:tr h="690063">
                <a:tc>
                  <a:txBody>
                    <a:bodyPr/>
                    <a:lstStyle/>
                    <a:p>
                      <a:pPr algn="ctr" fontAlgn="ctr"/>
                      <a:r>
                        <a:rPr lang="cs-CZ" sz="1000" b="1" i="0" u="none" strike="noStrike">
                          <a:solidFill>
                            <a:srgbClr val="000000"/>
                          </a:solidFill>
                          <a:effectLst/>
                          <a:latin typeface="Calibri"/>
                        </a:rPr>
                        <a:t>Tzv. český recenzovaný</a:t>
                      </a:r>
                    </a:p>
                  </a:txBody>
                  <a:tcPr marL="9052" marR="9052" marT="905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cs-CZ" sz="1000" b="0" i="0" u="none" strike="noStrike">
                          <a:solidFill>
                            <a:srgbClr val="000000"/>
                          </a:solidFill>
                          <a:effectLst/>
                          <a:latin typeface="Calibri"/>
                        </a:rPr>
                        <a:t>tzv. pozitivní seznam recenzovaných časopisů RVVI</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cs-CZ" sz="1000" b="0" i="0" u="none" strike="noStrike">
                          <a:solidFill>
                            <a:srgbClr val="000000"/>
                          </a:solidFill>
                          <a:effectLst/>
                          <a:latin typeface="Calibri"/>
                        </a:rPr>
                        <a:t>4 body</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cs-CZ" sz="1000" b="0" i="0" u="none" strike="noStrike">
                          <a:solidFill>
                            <a:srgbClr val="000000"/>
                          </a:solidFill>
                          <a:effectLst/>
                          <a:latin typeface="Calibri"/>
                        </a:rPr>
                        <a:t>v medicíně nehodnoceno</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cs-CZ" sz="1000" b="0" i="0" u="none" strike="noStrike">
                          <a:solidFill>
                            <a:srgbClr val="000000"/>
                          </a:solidFill>
                          <a:effectLst/>
                          <a:latin typeface="Calibri"/>
                        </a:rPr>
                        <a:t>???</a:t>
                      </a:r>
                    </a:p>
                  </a:txBody>
                  <a:tcPr marL="9052" marR="9052" marT="905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r>
              <a:tr h="552049">
                <a:tc>
                  <a:txBody>
                    <a:bodyPr/>
                    <a:lstStyle/>
                    <a:p>
                      <a:pPr algn="ctr" fontAlgn="ctr"/>
                      <a:r>
                        <a:rPr lang="pl-PL" sz="1000" b="1" i="0" u="none" strike="noStrike">
                          <a:solidFill>
                            <a:srgbClr val="000000"/>
                          </a:solidFill>
                          <a:effectLst/>
                          <a:latin typeface="Calibri"/>
                        </a:rPr>
                        <a:t>Časopisy mimo uvedené databáze a seznamy</a:t>
                      </a:r>
                    </a:p>
                  </a:txBody>
                  <a:tcPr marL="9052" marR="9052" marT="905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000" b="0" i="0" u="none" strike="noStrike">
                          <a:solidFill>
                            <a:srgbClr val="000000"/>
                          </a:solidFill>
                          <a:effectLst/>
                          <a:latin typeface="Calibri"/>
                        </a:rPr>
                        <a:t>neexistuje jednotná databáze</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000" b="0" i="0" u="none" strike="noStrike">
                          <a:solidFill>
                            <a:srgbClr val="000000"/>
                          </a:solidFill>
                          <a:effectLst/>
                          <a:latin typeface="Calibri"/>
                        </a:rPr>
                        <a:t>nehodnoceno ani v medicíně ani žádném jiném oboru</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000" b="0" i="0" u="none" strike="noStrike">
                          <a:solidFill>
                            <a:srgbClr val="000000"/>
                          </a:solidFill>
                          <a:effectLst/>
                          <a:latin typeface="Calibri"/>
                        </a:rPr>
                        <a:t>nehodnoceno ani v medicíně ani žádném jiném oboru</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000" b="0" i="0" u="none" strike="noStrike" dirty="0" smtClean="0">
                          <a:solidFill>
                            <a:srgbClr val="000000"/>
                          </a:solidFill>
                          <a:effectLst/>
                          <a:latin typeface="Calibri"/>
                        </a:rPr>
                        <a:t>Pravděpodobně</a:t>
                      </a:r>
                      <a:r>
                        <a:rPr lang="cs-CZ" sz="1000" b="0" i="0" u="none" strike="noStrike" baseline="0" dirty="0" smtClean="0">
                          <a:solidFill>
                            <a:srgbClr val="000000"/>
                          </a:solidFill>
                          <a:effectLst/>
                          <a:latin typeface="Calibri"/>
                        </a:rPr>
                        <a:t> nebude </a:t>
                      </a:r>
                      <a:r>
                        <a:rPr lang="cs-CZ" sz="1000" b="0" i="0" u="none" strike="noStrike" dirty="0" smtClean="0">
                          <a:solidFill>
                            <a:srgbClr val="000000"/>
                          </a:solidFill>
                          <a:effectLst/>
                          <a:latin typeface="Calibri"/>
                        </a:rPr>
                        <a:t>hodnoceno </a:t>
                      </a:r>
                      <a:r>
                        <a:rPr lang="cs-CZ" sz="1000" b="0" i="0" u="none" strike="noStrike" dirty="0">
                          <a:solidFill>
                            <a:srgbClr val="000000"/>
                          </a:solidFill>
                          <a:effectLst/>
                          <a:latin typeface="Calibri"/>
                        </a:rPr>
                        <a:t>ani v medicíně ani žádném jiném oboru</a:t>
                      </a:r>
                    </a:p>
                  </a:txBody>
                  <a:tcPr marL="9052" marR="9052" marT="905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r>
              <a:tr h="276025">
                <a:tc>
                  <a:txBody>
                    <a:bodyPr/>
                    <a:lstStyle/>
                    <a:p>
                      <a:pPr algn="ctr" fontAlgn="ctr"/>
                      <a:r>
                        <a:rPr lang="cs-CZ" sz="1000" b="1" i="0" u="none" strike="noStrike">
                          <a:solidFill>
                            <a:srgbClr val="000000"/>
                          </a:solidFill>
                          <a:effectLst/>
                          <a:latin typeface="Calibri"/>
                        </a:rPr>
                        <a:t>sborník</a:t>
                      </a:r>
                    </a:p>
                  </a:txBody>
                  <a:tcPr marL="9052" marR="9052" marT="905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cs-CZ" sz="1000" b="0" i="0" u="none" strike="noStrike">
                          <a:solidFill>
                            <a:srgbClr val="000000"/>
                          </a:solidFill>
                          <a:effectLst/>
                          <a:latin typeface="Calibri"/>
                        </a:rPr>
                        <a:t>WoS, SCOPUS</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cs-CZ" sz="1000" b="0" i="0" u="none" strike="noStrike">
                          <a:solidFill>
                            <a:srgbClr val="000000"/>
                          </a:solidFill>
                          <a:effectLst/>
                          <a:latin typeface="Calibri"/>
                        </a:rPr>
                        <a:t>8 bodů</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cs-CZ" sz="1000" b="0" i="0" u="none" strike="noStrike">
                          <a:solidFill>
                            <a:srgbClr val="000000"/>
                          </a:solidFill>
                          <a:effectLst/>
                          <a:latin typeface="Calibri"/>
                        </a:rPr>
                        <a:t>v medicíně nehodnoceno</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cs-CZ" sz="1000" b="0" i="0" u="none" strike="noStrike">
                          <a:solidFill>
                            <a:srgbClr val="000000"/>
                          </a:solidFill>
                          <a:effectLst/>
                          <a:latin typeface="Calibri"/>
                        </a:rPr>
                        <a:t>???</a:t>
                      </a:r>
                    </a:p>
                  </a:txBody>
                  <a:tcPr marL="9052" marR="9052" marT="905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r>
              <a:tr h="552049">
                <a:tc>
                  <a:txBody>
                    <a:bodyPr/>
                    <a:lstStyle/>
                    <a:p>
                      <a:pPr algn="ctr" fontAlgn="ctr"/>
                      <a:r>
                        <a:rPr lang="cs-CZ" sz="1000" b="1" i="0" u="none" strike="noStrike">
                          <a:solidFill>
                            <a:srgbClr val="000000"/>
                          </a:solidFill>
                          <a:effectLst/>
                          <a:latin typeface="Calibri"/>
                        </a:rPr>
                        <a:t>monografie, kapitola</a:t>
                      </a:r>
                    </a:p>
                  </a:txBody>
                  <a:tcPr marL="9052" marR="9052" marT="905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000" b="0" i="0" u="none" strike="noStrike">
                          <a:solidFill>
                            <a:srgbClr val="000000"/>
                          </a:solidFill>
                          <a:effectLst/>
                          <a:latin typeface="Calibri"/>
                        </a:rPr>
                        <a:t>neexistuje jednotná databáze</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000" b="0" i="0" u="none" strike="noStrike">
                          <a:solidFill>
                            <a:srgbClr val="000000"/>
                          </a:solidFill>
                          <a:effectLst/>
                          <a:latin typeface="Calibri"/>
                        </a:rPr>
                        <a:t>20 bodů za monografii v češtině, 40 bodů za monografii ve světovém jazyce</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000" b="0" i="0" u="none" strike="noStrike">
                          <a:solidFill>
                            <a:srgbClr val="000000"/>
                          </a:solidFill>
                          <a:effectLst/>
                          <a:latin typeface="Calibri"/>
                        </a:rPr>
                        <a:t>v medicíně nehodnoceno</a:t>
                      </a:r>
                    </a:p>
                  </a:txBody>
                  <a:tcPr marL="9052" marR="9052" marT="905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000" b="0" i="0" u="none" strike="noStrike" dirty="0">
                          <a:solidFill>
                            <a:srgbClr val="000000"/>
                          </a:solidFill>
                          <a:effectLst/>
                          <a:latin typeface="Calibri"/>
                        </a:rPr>
                        <a:t>???</a:t>
                      </a:r>
                    </a:p>
                  </a:txBody>
                  <a:tcPr marL="9052" marR="9052" marT="905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r>
            </a:tbl>
          </a:graphicData>
        </a:graphic>
      </p:graphicFrame>
      <p:sp>
        <p:nvSpPr>
          <p:cNvPr id="11" name="TextovéPole 10"/>
          <p:cNvSpPr txBox="1"/>
          <p:nvPr/>
        </p:nvSpPr>
        <p:spPr>
          <a:xfrm>
            <a:off x="442864" y="1268760"/>
            <a:ext cx="8321635" cy="523220"/>
          </a:xfrm>
          <a:prstGeom prst="rect">
            <a:avLst/>
          </a:prstGeom>
          <a:noFill/>
        </p:spPr>
        <p:txBody>
          <a:bodyPr wrap="square" rtlCol="0">
            <a:spAutoFit/>
          </a:bodyPr>
          <a:lstStyle/>
          <a:p>
            <a:r>
              <a:rPr lang="cs-CZ" sz="1400" dirty="0" smtClean="0"/>
              <a:t>Následující tabulky se pokusí shrnout systém hodnocení, včetně hrubého zachycení jeho vývoje v čase. Následně budou navrženy priority postupu.</a:t>
            </a:r>
            <a:endParaRPr lang="cs-CZ" sz="1400" dirty="0"/>
          </a:p>
        </p:txBody>
      </p:sp>
    </p:spTree>
    <p:extLst>
      <p:ext uri="{BB962C8B-B14F-4D97-AF65-F5344CB8AC3E}">
        <p14:creationId xmlns:p14="http://schemas.microsoft.com/office/powerpoint/2010/main" val="4170177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4456" y="172672"/>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rPr>
              <a:t>4) Tři </a:t>
            </a:r>
            <a:r>
              <a:rPr lang="cs-CZ" sz="2800" b="1" dirty="0">
                <a:ln w="50800"/>
                <a:solidFill>
                  <a:schemeClr val="bg1">
                    <a:shade val="50000"/>
                  </a:schemeClr>
                </a:solidFill>
              </a:rPr>
              <a:t>„zlaté“ zásady zadávání výsledků VaVaI</a:t>
            </a:r>
          </a:p>
        </p:txBody>
      </p:sp>
      <p:sp>
        <p:nvSpPr>
          <p:cNvPr id="5" name="Zástupný symbol pro číslo snímku 4"/>
          <p:cNvSpPr>
            <a:spLocks noGrp="1"/>
          </p:cNvSpPr>
          <p:nvPr>
            <p:ph type="sldNum" sz="quarter" idx="12"/>
          </p:nvPr>
        </p:nvSpPr>
        <p:spPr/>
        <p:txBody>
          <a:bodyPr/>
          <a:lstStyle/>
          <a:p>
            <a:fld id="{3566A368-543A-4B79-8827-038F27F70D23}" type="slidenum">
              <a:rPr lang="cs-CZ" smtClean="0"/>
              <a:pPr/>
              <a:t>11</a:t>
            </a:fld>
            <a:endParaRPr lang="cs-CZ"/>
          </a:p>
        </p:txBody>
      </p:sp>
      <p:sp>
        <p:nvSpPr>
          <p:cNvPr id="3" name="TextovéPole 2"/>
          <p:cNvSpPr txBox="1"/>
          <p:nvPr/>
        </p:nvSpPr>
        <p:spPr>
          <a:xfrm>
            <a:off x="454456" y="1052736"/>
            <a:ext cx="8321635" cy="307777"/>
          </a:xfrm>
          <a:prstGeom prst="rect">
            <a:avLst/>
          </a:prstGeom>
          <a:noFill/>
        </p:spPr>
        <p:txBody>
          <a:bodyPr wrap="square" rtlCol="0">
            <a:spAutoFit/>
          </a:bodyPr>
          <a:lstStyle/>
          <a:p>
            <a:r>
              <a:rPr lang="cs-CZ" sz="1400" b="1" dirty="0" smtClean="0"/>
              <a:t>Pohled na výsledky VaVaI podle typu konkrétního publikačního výstupu:</a:t>
            </a:r>
          </a:p>
        </p:txBody>
      </p:sp>
      <p:graphicFrame>
        <p:nvGraphicFramePr>
          <p:cNvPr id="7" name="Tabulka 6"/>
          <p:cNvGraphicFramePr>
            <a:graphicFrameLocks noGrp="1"/>
          </p:cNvGraphicFramePr>
          <p:nvPr>
            <p:extLst>
              <p:ext uri="{D42A27DB-BD31-4B8C-83A1-F6EECF244321}">
                <p14:modId xmlns:p14="http://schemas.microsoft.com/office/powerpoint/2010/main" val="3487164187"/>
              </p:ext>
            </p:extLst>
          </p:nvPr>
        </p:nvGraphicFramePr>
        <p:xfrm>
          <a:off x="611560" y="1377673"/>
          <a:ext cx="7992888" cy="2235300"/>
        </p:xfrm>
        <a:graphic>
          <a:graphicData uri="http://schemas.openxmlformats.org/drawingml/2006/table">
            <a:tbl>
              <a:tblPr>
                <a:effectLst>
                  <a:innerShdw blurRad="114300">
                    <a:prstClr val="black"/>
                  </a:innerShdw>
                </a:effectLst>
              </a:tblPr>
              <a:tblGrid>
                <a:gridCol w="1848726"/>
                <a:gridCol w="1793949"/>
                <a:gridCol w="1793949"/>
                <a:gridCol w="2556264"/>
              </a:tblGrid>
              <a:tr h="137209">
                <a:tc>
                  <a:txBody>
                    <a:bodyPr/>
                    <a:lstStyle/>
                    <a:p>
                      <a:pPr algn="ctr" fontAlgn="ctr"/>
                      <a:r>
                        <a:rPr lang="cs-CZ" sz="1100" b="1" i="0" u="none" strike="noStrike" dirty="0">
                          <a:solidFill>
                            <a:srgbClr val="FFFF00"/>
                          </a:solidFill>
                          <a:effectLst/>
                          <a:latin typeface="Calibri"/>
                        </a:rPr>
                        <a:t>Typ výsledku</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4F81BD"/>
                    </a:solidFill>
                  </a:tcPr>
                </a:tc>
                <a:tc>
                  <a:txBody>
                    <a:bodyPr/>
                    <a:lstStyle/>
                    <a:p>
                      <a:pPr algn="ctr" fontAlgn="ctr"/>
                      <a:r>
                        <a:rPr lang="cs-CZ" sz="1100" b="1" i="0" u="none" strike="noStrike" dirty="0" smtClean="0">
                          <a:solidFill>
                            <a:srgbClr val="FFFF00"/>
                          </a:solidFill>
                          <a:effectLst/>
                          <a:latin typeface="Calibri"/>
                        </a:rPr>
                        <a:t>Minulost (před 2013)</a:t>
                      </a:r>
                      <a:endParaRPr lang="cs-CZ" sz="1100" b="1" i="0" u="none" strike="noStrike" dirty="0">
                        <a:solidFill>
                          <a:srgbClr val="FFFF00"/>
                        </a:solidFill>
                        <a:effectLst/>
                        <a:latin typeface="Calibri"/>
                      </a:endParaRP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4F81BD"/>
                    </a:solidFill>
                  </a:tcPr>
                </a:tc>
                <a:tc>
                  <a:txBody>
                    <a:bodyPr/>
                    <a:lstStyle/>
                    <a:p>
                      <a:pPr algn="ctr" fontAlgn="ctr"/>
                      <a:r>
                        <a:rPr lang="cs-CZ" sz="1100" b="1" i="0" u="none" strike="noStrike" dirty="0" smtClean="0">
                          <a:solidFill>
                            <a:srgbClr val="FFFF00"/>
                          </a:solidFill>
                          <a:effectLst/>
                          <a:latin typeface="Calibri"/>
                        </a:rPr>
                        <a:t>Současnost (</a:t>
                      </a:r>
                      <a:r>
                        <a:rPr lang="cs-CZ" sz="1100" b="1" i="0" u="none" strike="noStrike" dirty="0" smtClean="0">
                          <a:solidFill>
                            <a:srgbClr val="FFFF00"/>
                          </a:solidFill>
                          <a:effectLst/>
                          <a:latin typeface="Calibri"/>
                        </a:rPr>
                        <a:t>2013-2016)</a:t>
                      </a:r>
                      <a:endParaRPr lang="cs-CZ" sz="1100" b="1" i="0" u="none" strike="noStrike" dirty="0">
                        <a:solidFill>
                          <a:srgbClr val="FFFF00"/>
                        </a:solidFill>
                        <a:effectLst/>
                        <a:latin typeface="Calibri"/>
                      </a:endParaRP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4F81BD"/>
                    </a:solidFill>
                  </a:tcPr>
                </a:tc>
                <a:tc>
                  <a:txBody>
                    <a:bodyPr/>
                    <a:lstStyle/>
                    <a:p>
                      <a:pPr algn="ctr" fontAlgn="ctr"/>
                      <a:r>
                        <a:rPr lang="cs-CZ" sz="1100" b="1" i="0" u="none" strike="noStrike" dirty="0" smtClean="0">
                          <a:solidFill>
                            <a:srgbClr val="FFFF00"/>
                          </a:solidFill>
                          <a:effectLst/>
                          <a:latin typeface="Calibri"/>
                        </a:rPr>
                        <a:t>Budoucnost (</a:t>
                      </a:r>
                      <a:r>
                        <a:rPr lang="cs-CZ" sz="1100" b="1" i="0" u="none" strike="noStrike" dirty="0" smtClean="0">
                          <a:solidFill>
                            <a:srgbClr val="FFFF00"/>
                          </a:solidFill>
                          <a:effectLst/>
                          <a:latin typeface="Calibri"/>
                        </a:rPr>
                        <a:t>2017 </a:t>
                      </a:r>
                      <a:r>
                        <a:rPr lang="cs-CZ" sz="1100" b="1" i="0" u="none" strike="noStrike" dirty="0" smtClean="0">
                          <a:solidFill>
                            <a:srgbClr val="FFFF00"/>
                          </a:solidFill>
                          <a:effectLst/>
                          <a:latin typeface="Calibri"/>
                        </a:rPr>
                        <a:t>a dále)</a:t>
                      </a:r>
                      <a:endParaRPr lang="cs-CZ" sz="1100" b="1" i="0" u="none" strike="noStrike" dirty="0">
                        <a:solidFill>
                          <a:srgbClr val="FFFF00"/>
                        </a:solidFill>
                        <a:effectLst/>
                        <a:latin typeface="Calibri"/>
                      </a:endParaRP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4F81BD"/>
                    </a:solidFill>
                  </a:tcPr>
                </a:tc>
              </a:tr>
              <a:tr h="548836">
                <a:tc>
                  <a:txBody>
                    <a:bodyPr/>
                    <a:lstStyle/>
                    <a:p>
                      <a:pPr algn="ctr" fontAlgn="ctr"/>
                      <a:r>
                        <a:rPr lang="en-US" sz="1100" b="1" i="0" u="none" strike="noStrike">
                          <a:solidFill>
                            <a:srgbClr val="000000"/>
                          </a:solidFill>
                          <a:effectLst/>
                          <a:latin typeface="Calibri"/>
                        </a:rPr>
                        <a:t>article, review, letter, proceedings paper</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100" b="0" i="0" u="none" strike="noStrike">
                          <a:solidFill>
                            <a:srgbClr val="000000"/>
                          </a:solidFill>
                          <a:effectLst/>
                          <a:latin typeface="Calibri"/>
                        </a:rPr>
                        <a:t>hodnoceny</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100" b="0" i="0" u="none" strike="noStrike" dirty="0" smtClean="0">
                          <a:solidFill>
                            <a:srgbClr val="000000"/>
                          </a:solidFill>
                          <a:effectLst/>
                          <a:latin typeface="Calibri"/>
                        </a:rPr>
                        <a:t>hodnoceny, proceedings</a:t>
                      </a:r>
                      <a:r>
                        <a:rPr lang="cs-CZ" sz="1100" b="0" i="0" u="none" strike="noStrike" baseline="0" dirty="0" smtClean="0">
                          <a:solidFill>
                            <a:srgbClr val="000000"/>
                          </a:solidFill>
                          <a:effectLst/>
                          <a:latin typeface="Calibri"/>
                        </a:rPr>
                        <a:t> paper pouze pokud je v IF časopise</a:t>
                      </a:r>
                      <a:endParaRPr lang="cs-CZ" sz="1100" b="0" i="0" u="none" strike="noStrike" dirty="0">
                        <a:solidFill>
                          <a:srgbClr val="000000"/>
                        </a:solidFill>
                        <a:effectLst/>
                        <a:latin typeface="Calibri"/>
                      </a:endParaRP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1100" b="0" i="0" u="none" strike="noStrike" dirty="0" smtClean="0">
                          <a:solidFill>
                            <a:srgbClr val="000000"/>
                          </a:solidFill>
                          <a:effectLst/>
                          <a:latin typeface="+mn-lt"/>
                        </a:rPr>
                        <a:t>neexistují příznaky, že by se změnil postoj k hodnocení těchto druhů výsledků</a:t>
                      </a:r>
                      <a:endParaRPr lang="cs-CZ" sz="1100" b="0" i="0" u="none" strike="noStrike" dirty="0">
                        <a:solidFill>
                          <a:srgbClr val="000000"/>
                        </a:solidFill>
                        <a:effectLst/>
                        <a:latin typeface="Calibri"/>
                      </a:endParaRP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r>
              <a:tr h="411627">
                <a:tc>
                  <a:txBody>
                    <a:bodyPr/>
                    <a:lstStyle/>
                    <a:p>
                      <a:pPr algn="ctr" fontAlgn="ctr"/>
                      <a:r>
                        <a:rPr lang="cs-CZ" sz="1100" b="1" i="0" u="none" strike="noStrike">
                          <a:solidFill>
                            <a:srgbClr val="000000"/>
                          </a:solidFill>
                          <a:effectLst/>
                          <a:latin typeface="Calibri"/>
                        </a:rPr>
                        <a:t>abstrakt, editorial, note atd.</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cs-CZ" sz="1100" b="0" i="0" u="none" strike="noStrike">
                          <a:solidFill>
                            <a:srgbClr val="000000"/>
                          </a:solidFill>
                          <a:effectLst/>
                          <a:latin typeface="Calibri"/>
                        </a:rPr>
                        <a:t>nehodnoceny</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cs-CZ" sz="1100" b="0" i="0" u="none" strike="noStrike" dirty="0">
                          <a:solidFill>
                            <a:srgbClr val="000000"/>
                          </a:solidFill>
                          <a:effectLst/>
                          <a:latin typeface="Calibri"/>
                        </a:rPr>
                        <a:t>nehodnoceny</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cs-CZ" sz="1100" b="0" i="0" u="none" strike="noStrike" dirty="0">
                          <a:solidFill>
                            <a:srgbClr val="000000"/>
                          </a:solidFill>
                          <a:effectLst/>
                          <a:latin typeface="Calibri"/>
                        </a:rPr>
                        <a:t>neexistují příznaky, že by se změnil postoj k hodnocení těchto druhů výsledků</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r>
              <a:tr h="411627">
                <a:tc>
                  <a:txBody>
                    <a:bodyPr/>
                    <a:lstStyle/>
                    <a:p>
                      <a:pPr algn="ctr" fontAlgn="ctr"/>
                      <a:r>
                        <a:rPr lang="cs-CZ" sz="1100" b="1" i="0" u="none" strike="noStrike">
                          <a:solidFill>
                            <a:srgbClr val="000000"/>
                          </a:solidFill>
                          <a:effectLst/>
                          <a:latin typeface="Calibri"/>
                        </a:rPr>
                        <a:t>článek ve sborníku z konference</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100" b="0" i="0" u="none" strike="noStrike">
                          <a:solidFill>
                            <a:srgbClr val="000000"/>
                          </a:solidFill>
                          <a:effectLst/>
                          <a:latin typeface="Calibri"/>
                        </a:rPr>
                        <a:t>Hodnocen, pokud byl sborník na WoS, později i SCOPUS</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100" b="0" i="0" u="none" strike="noStrike" dirty="0">
                          <a:solidFill>
                            <a:srgbClr val="000000"/>
                          </a:solidFill>
                          <a:effectLst/>
                          <a:latin typeface="Calibri"/>
                        </a:rPr>
                        <a:t>v medicíně nehodnocen</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c>
                  <a:txBody>
                    <a:bodyPr/>
                    <a:lstStyle/>
                    <a:p>
                      <a:pPr algn="ctr" fontAlgn="ctr"/>
                      <a:r>
                        <a:rPr lang="cs-CZ" sz="1100" b="0" i="0" u="none" strike="noStrike">
                          <a:solidFill>
                            <a:srgbClr val="000000"/>
                          </a:solidFill>
                          <a:effectLst/>
                          <a:latin typeface="Calibri"/>
                        </a:rPr>
                        <a:t>???</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solidFill>
                      <a:srgbClr val="DCE6F1"/>
                    </a:solidFill>
                  </a:tcPr>
                </a:tc>
              </a:tr>
              <a:tr h="686045">
                <a:tc>
                  <a:txBody>
                    <a:bodyPr/>
                    <a:lstStyle/>
                    <a:p>
                      <a:pPr algn="ctr" fontAlgn="ctr"/>
                      <a:r>
                        <a:rPr lang="cs-CZ" sz="1100" b="1" i="0" u="none" strike="noStrike" dirty="0">
                          <a:solidFill>
                            <a:srgbClr val="000000"/>
                          </a:solidFill>
                          <a:effectLst/>
                          <a:latin typeface="Calibri"/>
                        </a:rPr>
                        <a:t>monografie, kapitola</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cs-CZ" sz="1100" b="0" i="0" u="none" strike="noStrike">
                          <a:solidFill>
                            <a:srgbClr val="000000"/>
                          </a:solidFill>
                          <a:effectLst/>
                          <a:latin typeface="Calibri"/>
                        </a:rPr>
                        <a:t>Pokud byla kniha uznána za "vědeckou monografii", potom hodnoceno</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cs-CZ" sz="1100" b="0" i="0" u="none" strike="noStrike" dirty="0">
                          <a:solidFill>
                            <a:srgbClr val="000000"/>
                          </a:solidFill>
                          <a:effectLst/>
                          <a:latin typeface="Calibri"/>
                        </a:rPr>
                        <a:t>v medicíně nehodnocen</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c>
                  <a:txBody>
                    <a:bodyPr/>
                    <a:lstStyle/>
                    <a:p>
                      <a:pPr algn="ctr" fontAlgn="ctr"/>
                      <a:r>
                        <a:rPr lang="cs-CZ" sz="1100" b="0" i="0" u="none" strike="noStrike" dirty="0">
                          <a:solidFill>
                            <a:srgbClr val="000000"/>
                          </a:solidFill>
                          <a:effectLst/>
                          <a:latin typeface="Calibri"/>
                        </a:rPr>
                        <a:t>???</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cell3D prstMaterial="dkEdge">
                      <a:bevel/>
                      <a:lightRig rig="flood" dir="t"/>
                    </a:cell3D>
                  </a:tcPr>
                </a:tc>
              </a:tr>
            </a:tbl>
          </a:graphicData>
        </a:graphic>
      </p:graphicFrame>
      <p:sp>
        <p:nvSpPr>
          <p:cNvPr id="4" name="TextovéPole 3"/>
          <p:cNvSpPr txBox="1"/>
          <p:nvPr/>
        </p:nvSpPr>
        <p:spPr>
          <a:xfrm>
            <a:off x="539552" y="3789040"/>
            <a:ext cx="8136904" cy="2462213"/>
          </a:xfrm>
          <a:prstGeom prst="rect">
            <a:avLst/>
          </a:prstGeom>
          <a:noFill/>
        </p:spPr>
        <p:txBody>
          <a:bodyPr wrap="square" rtlCol="0">
            <a:spAutoFit/>
          </a:bodyPr>
          <a:lstStyle/>
          <a:p>
            <a:r>
              <a:rPr lang="cs-CZ" sz="1400" dirty="0" smtClean="0"/>
              <a:t>Z tabulek je patrné, že článek v IF časopise - např. </a:t>
            </a:r>
            <a:r>
              <a:rPr lang="cs-CZ" sz="1400" dirty="0" err="1" smtClean="0"/>
              <a:t>Blood</a:t>
            </a:r>
            <a:r>
              <a:rPr lang="cs-CZ" sz="1400" dirty="0"/>
              <a:t> </a:t>
            </a:r>
            <a:r>
              <a:rPr lang="cs-CZ" sz="1400" dirty="0" smtClean="0"/>
              <a:t>- představuje jistotu (bude vždy hodnocen), stejně jako je </a:t>
            </a:r>
            <a:r>
              <a:rPr lang="cs-CZ" sz="1400" dirty="0" err="1" smtClean="0"/>
              <a:t>editorial</a:t>
            </a:r>
            <a:r>
              <a:rPr lang="cs-CZ" sz="1400" dirty="0" smtClean="0"/>
              <a:t> v časopise mimo všechny databáze - např. Zdravotnické noviny – též jistotou (nebude hodnocen nikdy). Toto jsou ovšem extrémní případy, mezi nimiž je třeba balancovat, stanovit si priority pro vytváření záznamů i jejich následnou kontrolu:</a:t>
            </a:r>
          </a:p>
          <a:p>
            <a:pPr marL="342900" indent="-342900">
              <a:buAutoNum type="arabicParenR"/>
            </a:pPr>
            <a:r>
              <a:rPr lang="cs-CZ" sz="1400" b="1" dirty="0" smtClean="0"/>
              <a:t>Prvořadé jsou výsledky v impaktovaných časopisech s příznakem </a:t>
            </a:r>
            <a:r>
              <a:rPr lang="cs-CZ" sz="1400" b="1" dirty="0" err="1" smtClean="0"/>
              <a:t>article</a:t>
            </a:r>
            <a:r>
              <a:rPr lang="cs-CZ" sz="1400" b="1" dirty="0" smtClean="0"/>
              <a:t>, </a:t>
            </a:r>
            <a:r>
              <a:rPr lang="cs-CZ" sz="1400" b="1" dirty="0" err="1" smtClean="0"/>
              <a:t>review</a:t>
            </a:r>
            <a:r>
              <a:rPr lang="cs-CZ" sz="1400" b="1" dirty="0" smtClean="0"/>
              <a:t>, proceedings paper, </a:t>
            </a:r>
            <a:r>
              <a:rPr lang="cs-CZ" sz="1400" b="1" dirty="0" err="1" smtClean="0"/>
              <a:t>letter</a:t>
            </a:r>
            <a:r>
              <a:rPr lang="cs-CZ" sz="1400" b="1" dirty="0" smtClean="0"/>
              <a:t>. A i když nejsou v tabulkách uvedeny, též výsledky aplikovaného výzkumu.</a:t>
            </a:r>
          </a:p>
          <a:p>
            <a:pPr marL="342900" indent="-342900">
              <a:buAutoNum type="arabicParenR"/>
            </a:pPr>
            <a:r>
              <a:rPr lang="cs-CZ" sz="1400" dirty="0" smtClean="0"/>
              <a:t>Dále výsledky v časopisech z databáze SCOPUS s obdobnými příznaky.</a:t>
            </a:r>
          </a:p>
          <a:p>
            <a:pPr marL="342900" indent="-342900">
              <a:buAutoNum type="arabicParenR"/>
            </a:pPr>
            <a:r>
              <a:rPr lang="cs-CZ" sz="1400" dirty="0" smtClean="0"/>
              <a:t>Ty výstupy v českých recenzovaných, které jsou ekvivalentní ke kategoriím WoS/SCOPUS + články ve sbornících WoS + SCOPUS a monografie a kapitoly v monografiích.</a:t>
            </a:r>
          </a:p>
          <a:p>
            <a:pPr marL="342900" indent="-342900">
              <a:buAutoNum type="arabicParenR"/>
            </a:pPr>
            <a:r>
              <a:rPr lang="cs-CZ" sz="1400" dirty="0" smtClean="0"/>
              <a:t>Vše ostatní, přičemž může platit, že „méně je více“ – např. zadávat abstrakta jako původní články může vést k trestným (mínusovým) bodům ze strany RVVI.</a:t>
            </a:r>
            <a:endParaRPr lang="cs-CZ" sz="1400" dirty="0"/>
          </a:p>
        </p:txBody>
      </p:sp>
    </p:spTree>
    <p:extLst>
      <p:ext uri="{BB962C8B-B14F-4D97-AF65-F5344CB8AC3E}">
        <p14:creationId xmlns:p14="http://schemas.microsoft.com/office/powerpoint/2010/main" val="1537295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4456" y="172672"/>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rPr>
              <a:t>4) Tři </a:t>
            </a:r>
            <a:r>
              <a:rPr lang="cs-CZ" sz="2800" b="1" dirty="0">
                <a:ln w="50800"/>
                <a:solidFill>
                  <a:schemeClr val="bg1">
                    <a:shade val="50000"/>
                  </a:schemeClr>
                </a:solidFill>
              </a:rPr>
              <a:t>„zlaté“ zásady zadávání výsledků VaVaI</a:t>
            </a:r>
          </a:p>
        </p:txBody>
      </p:sp>
      <p:sp>
        <p:nvSpPr>
          <p:cNvPr id="5" name="Zástupný symbol pro číslo snímku 4"/>
          <p:cNvSpPr>
            <a:spLocks noGrp="1"/>
          </p:cNvSpPr>
          <p:nvPr>
            <p:ph type="sldNum" sz="quarter" idx="12"/>
          </p:nvPr>
        </p:nvSpPr>
        <p:spPr/>
        <p:txBody>
          <a:bodyPr/>
          <a:lstStyle/>
          <a:p>
            <a:fld id="{3566A368-543A-4B79-8827-038F27F70D23}" type="slidenum">
              <a:rPr lang="cs-CZ" smtClean="0"/>
              <a:pPr/>
              <a:t>12</a:t>
            </a:fld>
            <a:endParaRPr lang="cs-CZ"/>
          </a:p>
        </p:txBody>
      </p:sp>
      <p:sp>
        <p:nvSpPr>
          <p:cNvPr id="3" name="TextovéPole 2"/>
          <p:cNvSpPr txBox="1"/>
          <p:nvPr/>
        </p:nvSpPr>
        <p:spPr>
          <a:xfrm>
            <a:off x="1635318" y="1314346"/>
            <a:ext cx="7140773" cy="2462213"/>
          </a:xfrm>
          <a:prstGeom prst="rect">
            <a:avLst/>
          </a:prstGeom>
          <a:noFill/>
        </p:spPr>
        <p:txBody>
          <a:bodyPr wrap="square" rtlCol="0">
            <a:spAutoFit/>
          </a:bodyPr>
          <a:lstStyle/>
          <a:p>
            <a:r>
              <a:rPr lang="cs-CZ" sz="1400" dirty="0" smtClean="0"/>
              <a:t>Jestliže řada výsledků z dříve uznávaných databází nyní nebude hodnocena, zdá se být legitimní otázka, proč takové výsledky vůbec zaznamenávat a posílat do RIV. Důvody pro jejich další zaznamenávání a vykazování jsou následující:</a:t>
            </a:r>
          </a:p>
          <a:p>
            <a:endParaRPr lang="cs-CZ" sz="1400" dirty="0" smtClean="0"/>
          </a:p>
          <a:p>
            <a:pPr marL="342900" indent="-342900">
              <a:buAutoNum type="arabicParenR"/>
            </a:pPr>
            <a:r>
              <a:rPr lang="cs-CZ" sz="1400" dirty="0" smtClean="0"/>
              <a:t>Jedná se o výsledky VaVaI, které má každá VO povinnost danou zákonem předkládat do RIV.</a:t>
            </a:r>
          </a:p>
          <a:p>
            <a:pPr marL="342900" indent="-342900">
              <a:buAutoNum type="arabicParenR"/>
            </a:pPr>
            <a:r>
              <a:rPr lang="cs-CZ" sz="1400" dirty="0" smtClean="0"/>
              <a:t>V řadě případů se jedná o publikace podpořené grantem.</a:t>
            </a:r>
          </a:p>
          <a:p>
            <a:pPr marL="342900" indent="-342900">
              <a:buAutoNum type="arabicParenR"/>
            </a:pPr>
            <a:r>
              <a:rPr lang="cs-CZ" sz="1400" dirty="0" smtClean="0"/>
              <a:t>Z historického přehledu je patrné, že se hodnocení některých druhů výsledků měnilo, takže fakt, že nejsou aktuálně hodnoceny, neznamená, že nebudou hodnoceny v budoucnosti. A pokud bychom je nevykazovali, bylo by pak nutné je zadat naráz, v rámci jednoho sběru, což by velmi výrazně zvýšilo nároky na sběr v daném roce, se všemi negativy s tím souvisejícími</a:t>
            </a:r>
            <a:r>
              <a:rPr lang="cs-CZ" sz="1400" b="1" dirty="0" smtClean="0"/>
              <a:t>.</a:t>
            </a:r>
          </a:p>
        </p:txBody>
      </p:sp>
      <p:sp>
        <p:nvSpPr>
          <p:cNvPr id="4" name="TextovéPole 3"/>
          <p:cNvSpPr txBox="1"/>
          <p:nvPr/>
        </p:nvSpPr>
        <p:spPr>
          <a:xfrm>
            <a:off x="484224" y="1468234"/>
            <a:ext cx="792088" cy="193899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cs-CZ" sz="1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cs-CZ" sz="1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79571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6" name="TextovéPole 5"/>
          <p:cNvSpPr txBox="1"/>
          <p:nvPr/>
        </p:nvSpPr>
        <p:spPr>
          <a:xfrm>
            <a:off x="395536" y="1124744"/>
            <a:ext cx="8380556" cy="1600438"/>
          </a:xfrm>
          <a:prstGeom prst="rect">
            <a:avLst/>
          </a:prstGeom>
          <a:noFill/>
        </p:spPr>
        <p:txBody>
          <a:bodyPr wrap="square" rtlCol="0">
            <a:spAutoFit/>
          </a:bodyPr>
          <a:lstStyle/>
          <a:p>
            <a:r>
              <a:rPr lang="cs-CZ" sz="1400" b="1" dirty="0" smtClean="0"/>
              <a:t>Určení: </a:t>
            </a:r>
            <a:r>
              <a:rPr lang="cs-CZ" sz="1400" dirty="0" smtClean="0"/>
              <a:t>slouží uživatelům 2. LF UK a FN v Motole k rychlé orientaci v aplikaci OBD, určené od roku 2014 ke sběru výsledků VaVaI (především publikačního charakteru).</a:t>
            </a:r>
          </a:p>
          <a:p>
            <a:endParaRPr lang="cs-CZ" sz="1400" dirty="0" smtClean="0"/>
          </a:p>
          <a:p>
            <a:r>
              <a:rPr lang="cs-CZ" sz="1400" b="1" dirty="0" smtClean="0"/>
              <a:t>Zaměření: </a:t>
            </a:r>
            <a:r>
              <a:rPr lang="cs-CZ" sz="1400" dirty="0" smtClean="0"/>
              <a:t>cílí na uživatele, jejichž primární motivem je korektní a kompletní zaznamenání publikací svých či svého pracoviště, bez toho aby cítili potřebu využívat případné další nadstavbové funkce aplikace.</a:t>
            </a:r>
          </a:p>
          <a:p>
            <a:endParaRPr lang="cs-CZ" sz="1400" dirty="0"/>
          </a:p>
          <a:p>
            <a:r>
              <a:rPr lang="cs-CZ" sz="1400" b="1" dirty="0" smtClean="0"/>
              <a:t>Doplňující (rozšiřující) informace:</a:t>
            </a:r>
            <a:r>
              <a:rPr lang="cs-CZ" sz="1400" dirty="0" smtClean="0"/>
              <a:t>  lze získat v dokumentaci OBD, přístupné po přihlášení. </a:t>
            </a:r>
            <a:endParaRPr lang="cs-CZ" sz="1400" dirty="0"/>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13</a:t>
            </a:fld>
            <a:endParaRPr lang="cs-CZ"/>
          </a:p>
        </p:txBody>
      </p:sp>
      <p:sp>
        <p:nvSpPr>
          <p:cNvPr id="9" name="TextovéPole 8"/>
          <p:cNvSpPr txBox="1"/>
          <p:nvPr/>
        </p:nvSpPr>
        <p:spPr>
          <a:xfrm>
            <a:off x="395536" y="3068960"/>
            <a:ext cx="8149991" cy="1754326"/>
          </a:xfrm>
          <a:prstGeom prst="rect">
            <a:avLst/>
          </a:prstGeom>
          <a:noFill/>
        </p:spPr>
        <p:txBody>
          <a:bodyPr wrap="square" rtlCol="0">
            <a:spAutoFit/>
          </a:bodyPr>
          <a:lstStyle/>
          <a:p>
            <a:r>
              <a:rPr lang="cs-CZ" b="1" dirty="0" smtClean="0"/>
              <a:t>Obsah:</a:t>
            </a:r>
          </a:p>
          <a:p>
            <a:r>
              <a:rPr lang="cs-CZ" dirty="0" smtClean="0"/>
              <a:t>5.1</a:t>
            </a:r>
            <a:r>
              <a:rPr lang="cs-CZ" dirty="0"/>
              <a:t>) OBD – autentizace (uživatelská jména a hesla</a:t>
            </a:r>
            <a:r>
              <a:rPr lang="cs-CZ" dirty="0" smtClean="0"/>
              <a:t>)___________________ </a:t>
            </a:r>
            <a:r>
              <a:rPr lang="cs-CZ" dirty="0"/>
              <a:t>str. 14 </a:t>
            </a:r>
          </a:p>
          <a:p>
            <a:r>
              <a:rPr lang="cs-CZ" dirty="0" smtClean="0"/>
              <a:t>5.2</a:t>
            </a:r>
            <a:r>
              <a:rPr lang="cs-CZ" dirty="0"/>
              <a:t>) OBD – symboly a ikony, stavy publikací </a:t>
            </a:r>
            <a:r>
              <a:rPr lang="cs-CZ" dirty="0" smtClean="0"/>
              <a:t>________________________  </a:t>
            </a:r>
            <a:r>
              <a:rPr lang="cs-CZ" dirty="0"/>
              <a:t>str. 15-17</a:t>
            </a:r>
          </a:p>
          <a:p>
            <a:r>
              <a:rPr lang="cs-CZ" dirty="0" smtClean="0"/>
              <a:t>5.3</a:t>
            </a:r>
            <a:r>
              <a:rPr lang="cs-CZ" dirty="0"/>
              <a:t>) OBD - první přihlášení, základy vyhledávání, individualizace aplikace_ str. 18-22</a:t>
            </a:r>
          </a:p>
          <a:p>
            <a:r>
              <a:rPr lang="cs-CZ" dirty="0" smtClean="0"/>
              <a:t>5.4</a:t>
            </a:r>
            <a:r>
              <a:rPr lang="cs-CZ" dirty="0"/>
              <a:t>) OBD – zadávání publikací____________________________________ str. 23-29</a:t>
            </a:r>
          </a:p>
          <a:p>
            <a:r>
              <a:rPr lang="cs-CZ" dirty="0" smtClean="0"/>
              <a:t>5.5</a:t>
            </a:r>
            <a:r>
              <a:rPr lang="cs-CZ" dirty="0"/>
              <a:t>) OBD – export dat, vytváření reportů___________________________ str. 30</a:t>
            </a:r>
          </a:p>
        </p:txBody>
      </p:sp>
    </p:spTree>
    <p:extLst>
      <p:ext uri="{BB962C8B-B14F-4D97-AF65-F5344CB8AC3E}">
        <p14:creationId xmlns:p14="http://schemas.microsoft.com/office/powerpoint/2010/main" val="1688588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14</a:t>
            </a:fld>
            <a:endParaRPr lang="cs-CZ"/>
          </a:p>
        </p:txBody>
      </p:sp>
      <p:sp>
        <p:nvSpPr>
          <p:cNvPr id="7" name="Obdélník 6"/>
          <p:cNvSpPr/>
          <p:nvPr/>
        </p:nvSpPr>
        <p:spPr>
          <a:xfrm>
            <a:off x="427568" y="980728"/>
            <a:ext cx="5924263" cy="369332"/>
          </a:xfrm>
          <a:prstGeom prst="rect">
            <a:avLst/>
          </a:prstGeom>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5.1) OBD </a:t>
            </a:r>
            <a:r>
              <a:rPr lang="cs-C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autentizace (uživatelská jména a hesla) </a:t>
            </a:r>
          </a:p>
        </p:txBody>
      </p:sp>
      <p:sp>
        <p:nvSpPr>
          <p:cNvPr id="2" name="TextovéPole 1"/>
          <p:cNvSpPr txBox="1"/>
          <p:nvPr/>
        </p:nvSpPr>
        <p:spPr>
          <a:xfrm>
            <a:off x="454457" y="1556792"/>
            <a:ext cx="8438023" cy="4832092"/>
          </a:xfrm>
          <a:prstGeom prst="rect">
            <a:avLst/>
          </a:prstGeom>
          <a:noFill/>
        </p:spPr>
        <p:txBody>
          <a:bodyPr wrap="square" rtlCol="0">
            <a:spAutoFit/>
          </a:bodyPr>
          <a:lstStyle/>
          <a:p>
            <a:r>
              <a:rPr lang="cs-CZ" sz="1400" b="1" dirty="0" smtClean="0"/>
              <a:t>Z hlediska pracovního/studijního poměru k 2. LF UK a FN v Motole existují tři skupiny uživatelů:</a:t>
            </a:r>
          </a:p>
          <a:p>
            <a:r>
              <a:rPr lang="cs-CZ" sz="1400" dirty="0" smtClean="0"/>
              <a:t>1) Zaměstnanci/studenti pouze 2. LF UK, případně se vztahem k další fakultě UK.</a:t>
            </a:r>
          </a:p>
          <a:p>
            <a:r>
              <a:rPr lang="cs-CZ" sz="1400" dirty="0" smtClean="0"/>
              <a:t>2) Zaměstnanci/studenti 2. LF UK + tří klinik 1. LF UK a současně zaměstnanci FN v Motole.</a:t>
            </a:r>
          </a:p>
          <a:p>
            <a:r>
              <a:rPr lang="cs-CZ" sz="1400" dirty="0" smtClean="0"/>
              <a:t>3) Zaměstnanci pouze FN v Motole.</a:t>
            </a:r>
          </a:p>
          <a:p>
            <a:endParaRPr lang="cs-CZ" sz="1400" dirty="0"/>
          </a:p>
          <a:p>
            <a:r>
              <a:rPr lang="cs-CZ" sz="1400" b="1" dirty="0" smtClean="0">
                <a:solidFill>
                  <a:srgbClr val="FF0000"/>
                </a:solidFill>
              </a:rPr>
              <a:t>Skupina 1+2 se do aplikace přihlašuje svými LDAP (CAS) údaji. </a:t>
            </a:r>
            <a:r>
              <a:rPr lang="cs-CZ" sz="1400" dirty="0" smtClean="0"/>
              <a:t>Jedná se o údaje společné více aplikacím, spravovaným výpočetním střediskem rektorátu UK, např. </a:t>
            </a:r>
            <a:r>
              <a:rPr lang="cs-CZ" sz="1400" dirty="0" err="1" smtClean="0"/>
              <a:t>EZProxy</a:t>
            </a:r>
            <a:r>
              <a:rPr lang="cs-CZ" sz="1400" dirty="0" smtClean="0"/>
              <a:t>, SIS. Uživatelské jméno je 8-místné číslo, umístěné na průkazce zaměstnance/studenta UK. Heslo má platnost jeden rok. Průkazka však není pro přístup do elektronických zdrojů potřebná, je pouze trvalým nositelem informace o osobním čísle, resp. uživatelském jméně. V případě, že uživatel z jakéhokoliv důvodu nezná kompletní přihlašovací údaje, tj. uživatelské jméno  a heslo, nebo jsou tyto údaje neaktuální (např. exspirace hesla), může: </a:t>
            </a:r>
          </a:p>
          <a:p>
            <a:pPr marL="342900" indent="-342900">
              <a:buAutoNum type="arabicParenR"/>
            </a:pPr>
            <a:r>
              <a:rPr lang="cs-CZ" sz="1400" dirty="0" smtClean="0"/>
              <a:t>si je </a:t>
            </a:r>
            <a:r>
              <a:rPr lang="cs-CZ" sz="1400" dirty="0"/>
              <a:t>obnovit na </a:t>
            </a:r>
            <a:r>
              <a:rPr lang="cs-CZ" sz="1400" dirty="0">
                <a:hlinkClick r:id="rId2"/>
              </a:rPr>
              <a:t>https://ldap1.cuni.cz</a:t>
            </a:r>
            <a:r>
              <a:rPr lang="cs-CZ" sz="1400" dirty="0" smtClean="0">
                <a:hlinkClick r:id="rId2"/>
              </a:rPr>
              <a:t>/</a:t>
            </a:r>
            <a:endParaRPr lang="cs-CZ" sz="1400" dirty="0" smtClean="0"/>
          </a:p>
          <a:p>
            <a:pPr marL="342900" indent="-342900">
              <a:buAutoNum type="arabicParenR"/>
            </a:pPr>
            <a:r>
              <a:rPr lang="cs-CZ" sz="1400" dirty="0" smtClean="0"/>
              <a:t>v případě, že je zaměstnancem 2. LF UK, požádat o obnovu administrátora OBD PhDr. Radima Kubeš na tel.: 5848, resp. </a:t>
            </a:r>
            <a:r>
              <a:rPr lang="cs-CZ" sz="1400" dirty="0" smtClean="0">
                <a:hlinkClick r:id="rId3"/>
              </a:rPr>
              <a:t>radim.kubes@lfmotol.cuni.cz</a:t>
            </a:r>
            <a:endParaRPr lang="cs-CZ" sz="1400" dirty="0" smtClean="0"/>
          </a:p>
          <a:p>
            <a:pPr marL="342900" indent="-342900">
              <a:buAutoNum type="arabicParenR"/>
            </a:pPr>
            <a:r>
              <a:rPr lang="cs-CZ" sz="1400" dirty="0" smtClean="0"/>
              <a:t> v případě, že je zaměstnancem jiné fakulty UK, obrátit se na tamního správce hesel LDAP (CAS)</a:t>
            </a:r>
          </a:p>
          <a:p>
            <a:pPr marL="342900" indent="-342900">
              <a:buAutoNum type="arabicParenR"/>
            </a:pPr>
            <a:endParaRPr lang="cs-CZ" sz="1400" dirty="0"/>
          </a:p>
          <a:p>
            <a:r>
              <a:rPr lang="cs-CZ" sz="1400" b="1" dirty="0" smtClean="0">
                <a:solidFill>
                  <a:srgbClr val="FF0000"/>
                </a:solidFill>
              </a:rPr>
              <a:t>Skupina 3 </a:t>
            </a:r>
            <a:r>
              <a:rPr lang="cs-CZ" sz="1400" dirty="0" smtClean="0"/>
              <a:t>se týká především pracovišť, která nejsou společná s žádnou součástí UK. Zaměstnancům z těchto pracovišť je třeba </a:t>
            </a:r>
            <a:r>
              <a:rPr lang="cs-CZ" sz="1400" b="1" dirty="0" smtClean="0">
                <a:solidFill>
                  <a:srgbClr val="FF0000"/>
                </a:solidFill>
              </a:rPr>
              <a:t>zřídit účet individuálně, dohodou s administrátorem OBD </a:t>
            </a:r>
            <a:r>
              <a:rPr lang="cs-CZ" sz="1400" dirty="0" smtClean="0"/>
              <a:t>na kontaktech uvedených v bodě 2 předešlého odstavce. </a:t>
            </a:r>
            <a:r>
              <a:rPr lang="cs-CZ" sz="1400" b="1" dirty="0" smtClean="0"/>
              <a:t>Takovýto účet bude platit jenom v OBD a sloužit pouze k zadávání, kontrole záznamů.</a:t>
            </a:r>
          </a:p>
          <a:p>
            <a:r>
              <a:rPr lang="cs-CZ" sz="1400" dirty="0" smtClean="0"/>
              <a:t>Politika zřizování takových účtů se bude řídit syntézou potřeby zajistit zaznamenání publikační činnosti daného pracoviště a zároveň snahy podobných ne-LDAP (CAS) účtů zakládat co nejméně, tedy např. bude zřízen jen jeden společný účet pro dotyčné pracoviště, znějící na jméno jednoho z jeho zaměstnanců.  </a:t>
            </a:r>
            <a:endParaRPr lang="cs-CZ" sz="1400" dirty="0"/>
          </a:p>
        </p:txBody>
      </p:sp>
    </p:spTree>
    <p:extLst>
      <p:ext uri="{BB962C8B-B14F-4D97-AF65-F5344CB8AC3E}">
        <p14:creationId xmlns:p14="http://schemas.microsoft.com/office/powerpoint/2010/main" val="227831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15</a:t>
            </a:fld>
            <a:endParaRPr lang="cs-CZ"/>
          </a:p>
        </p:txBody>
      </p:sp>
      <p:sp>
        <p:nvSpPr>
          <p:cNvPr id="7" name="Obdélník 6"/>
          <p:cNvSpPr/>
          <p:nvPr/>
        </p:nvSpPr>
        <p:spPr>
          <a:xfrm>
            <a:off x="427568" y="980728"/>
            <a:ext cx="5924263" cy="369332"/>
          </a:xfrm>
          <a:prstGeom prst="rect">
            <a:avLst/>
          </a:prstGeom>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5.2) OBD </a:t>
            </a:r>
            <a:r>
              <a:rPr lang="cs-C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symboly a ikony, </a:t>
            </a:r>
            <a:r>
              <a:rPr lang="cs-C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stavy publikací</a:t>
            </a:r>
          </a:p>
        </p:txBody>
      </p:sp>
      <p:sp>
        <p:nvSpPr>
          <p:cNvPr id="2" name="TextovéPole 1"/>
          <p:cNvSpPr txBox="1"/>
          <p:nvPr/>
        </p:nvSpPr>
        <p:spPr>
          <a:xfrm>
            <a:off x="424136" y="1407389"/>
            <a:ext cx="8438023" cy="1384995"/>
          </a:xfrm>
          <a:prstGeom prst="rect">
            <a:avLst/>
          </a:prstGeom>
          <a:noFill/>
        </p:spPr>
        <p:txBody>
          <a:bodyPr wrap="square" rtlCol="0">
            <a:spAutoFit/>
          </a:bodyPr>
          <a:lstStyle/>
          <a:p>
            <a:r>
              <a:rPr lang="cs-CZ" sz="1400" b="1" dirty="0" smtClean="0"/>
              <a:t>Symboly a ikony</a:t>
            </a:r>
          </a:p>
          <a:p>
            <a:r>
              <a:rPr lang="cs-CZ" sz="1400" dirty="0" smtClean="0"/>
              <a:t>Zajišťují v různých částech OBD v obecné rovině totožnou funkci, konkretizovanou místem použití. Vedle specifických symbolů OBD se samozřejmě setkáte i s „klasickými windowsovskými“, jako je rozbalovací pole či seznam, aktivní pole otevírají nové volby či zaškrtávací políčka pro výběr položek.</a:t>
            </a:r>
          </a:p>
          <a:p>
            <a:endParaRPr lang="cs-CZ" sz="1400" dirty="0"/>
          </a:p>
          <a:p>
            <a:r>
              <a:rPr lang="cs-CZ" sz="1400" dirty="0" smtClean="0"/>
              <a:t>  </a:t>
            </a:r>
          </a:p>
        </p:txBody>
      </p:sp>
      <p:pic>
        <p:nvPicPr>
          <p:cNvPr id="1026" name="Picture 2" descr="C:\Users\user\Desktop\ikony OBD\šňů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07" y="2485653"/>
            <a:ext cx="3781425" cy="590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4499992" y="2376885"/>
            <a:ext cx="4160818" cy="830997"/>
          </a:xfrm>
          <a:prstGeom prst="rect">
            <a:avLst/>
          </a:prstGeom>
          <a:noFill/>
        </p:spPr>
        <p:txBody>
          <a:bodyPr wrap="square" rtlCol="0">
            <a:spAutoFit/>
          </a:bodyPr>
          <a:lstStyle/>
          <a:p>
            <a:r>
              <a:rPr lang="cs-CZ" sz="1200" dirty="0" smtClean="0"/>
              <a:t>Aplikace neumožňuje trvalé přihlášení, po jejím spuštění je nutné v intervalu 3 hodin vykázat nějakou činnost, jinak dojde k automatickému odhlášení. Stav je indikován modrým polem, které postupně „odhořívá“, na konci limitu se změní v červené.  </a:t>
            </a:r>
            <a:endParaRPr lang="cs-CZ" sz="1200" dirty="0"/>
          </a:p>
        </p:txBody>
      </p:sp>
      <p:pic>
        <p:nvPicPr>
          <p:cNvPr id="1027" name="Picture 3" descr="C:\Users\user\Desktop\ikony OBD\nápově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52" y="3316650"/>
            <a:ext cx="276225" cy="15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001060" y="3254350"/>
            <a:ext cx="7344816" cy="276999"/>
          </a:xfrm>
          <a:prstGeom prst="rect">
            <a:avLst/>
          </a:prstGeom>
          <a:noFill/>
        </p:spPr>
        <p:txBody>
          <a:bodyPr wrap="square" rtlCol="0">
            <a:spAutoFit/>
          </a:bodyPr>
          <a:lstStyle/>
          <a:p>
            <a:r>
              <a:rPr lang="cs-CZ" sz="1200" dirty="0" smtClean="0"/>
              <a:t>Otevře OBD nápovědu vytvořenou vývojáři OBD z DERS.</a:t>
            </a:r>
            <a:endParaRPr lang="cs-CZ" sz="1200" dirty="0"/>
          </a:p>
        </p:txBody>
      </p:sp>
      <p:pic>
        <p:nvPicPr>
          <p:cNvPr id="1028" name="Picture 4" descr="C:\Users\user\Desktop\ikony OBD\informa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652" y="3728064"/>
            <a:ext cx="295275" cy="342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1001060" y="3693372"/>
            <a:ext cx="4176464" cy="276999"/>
          </a:xfrm>
          <a:prstGeom prst="rect">
            <a:avLst/>
          </a:prstGeom>
          <a:noFill/>
        </p:spPr>
        <p:txBody>
          <a:bodyPr wrap="square" rtlCol="0">
            <a:spAutoFit/>
          </a:bodyPr>
          <a:lstStyle/>
          <a:p>
            <a:r>
              <a:rPr lang="cs-CZ" sz="1200" dirty="0" smtClean="0"/>
              <a:t>Informace - přináší dodatečnou informaci k záznamu či údaji.</a:t>
            </a:r>
            <a:endParaRPr lang="cs-CZ" sz="1200" dirty="0"/>
          </a:p>
        </p:txBody>
      </p:sp>
      <p:pic>
        <p:nvPicPr>
          <p:cNvPr id="1029" name="Picture 5" descr="C:\Users\user\Desktop\ikony OBD\upoziornění.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652" y="4242791"/>
            <a:ext cx="200025" cy="142875"/>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983470" y="4070964"/>
            <a:ext cx="7302268" cy="461665"/>
          </a:xfrm>
          <a:prstGeom prst="rect">
            <a:avLst/>
          </a:prstGeom>
          <a:noFill/>
        </p:spPr>
        <p:txBody>
          <a:bodyPr wrap="square" rtlCol="0">
            <a:spAutoFit/>
          </a:bodyPr>
          <a:lstStyle/>
          <a:p>
            <a:r>
              <a:rPr lang="cs-CZ" sz="1200" dirty="0" smtClean="0"/>
              <a:t>Upozornění – objeví se všude, kde chybí nějaký údaj, údaj je neúplný či neodpovídá jiným údajům uvedeným v jiné části formuláře.</a:t>
            </a:r>
            <a:endParaRPr lang="cs-CZ" sz="1200" dirty="0"/>
          </a:p>
        </p:txBody>
      </p:sp>
      <p:pic>
        <p:nvPicPr>
          <p:cNvPr id="1030" name="Picture 6" descr="C:\Users\user\Desktop\ikony OBD\odstarnění položky, po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64" y="4578528"/>
            <a:ext cx="352425" cy="3238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001060" y="4601953"/>
            <a:ext cx="7659750" cy="276999"/>
          </a:xfrm>
          <a:prstGeom prst="rect">
            <a:avLst/>
          </a:prstGeom>
          <a:noFill/>
        </p:spPr>
        <p:txBody>
          <a:bodyPr wrap="square" rtlCol="0">
            <a:spAutoFit/>
          </a:bodyPr>
          <a:lstStyle/>
          <a:p>
            <a:r>
              <a:rPr lang="cs-CZ" sz="1200" dirty="0" smtClean="0"/>
              <a:t>Křížek – slouží k odstranění položky anebo části – např. u domácích tvůrců slouží k odstranění nepatřičných pracovišť.</a:t>
            </a:r>
            <a:endParaRPr lang="cs-CZ" sz="1200" dirty="0"/>
          </a:p>
        </p:txBody>
      </p:sp>
      <p:pic>
        <p:nvPicPr>
          <p:cNvPr id="1031" name="Picture 7" descr="C:\Users\user\Desktop\ikony OBD\pole se sezname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652" y="5085184"/>
            <a:ext cx="219075" cy="2667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001060" y="5085184"/>
            <a:ext cx="7284678" cy="461665"/>
          </a:xfrm>
          <a:prstGeom prst="rect">
            <a:avLst/>
          </a:prstGeom>
          <a:noFill/>
        </p:spPr>
        <p:txBody>
          <a:bodyPr wrap="square" rtlCol="0">
            <a:spAutoFit/>
          </a:bodyPr>
          <a:lstStyle/>
          <a:p>
            <a:r>
              <a:rPr lang="cs-CZ" sz="1200" dirty="0" smtClean="0"/>
              <a:t>„Blok“ či „kalendář“ -  ikona značí rozbalovací seznam, po kliknutí na ni se zpravidla otevře „vyskakovací okno“ s dalšími volbami, možnostmi filtrování či hledání, slouží např. pro výběr pracoviště či časopisu.</a:t>
            </a:r>
            <a:endParaRPr lang="cs-CZ" sz="1200" dirty="0"/>
          </a:p>
        </p:txBody>
      </p:sp>
      <p:pic>
        <p:nvPicPr>
          <p:cNvPr id="1032" name="Picture 8" descr="C:\Users\user\Desktop\ikony OBD\lup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681" y="5733256"/>
            <a:ext cx="304800" cy="419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p:cNvSpPr txBox="1"/>
          <p:nvPr/>
        </p:nvSpPr>
        <p:spPr>
          <a:xfrm>
            <a:off x="1001060" y="5804306"/>
            <a:ext cx="7459372" cy="276999"/>
          </a:xfrm>
          <a:prstGeom prst="rect">
            <a:avLst/>
          </a:prstGeom>
          <a:noFill/>
        </p:spPr>
        <p:txBody>
          <a:bodyPr wrap="square" rtlCol="0">
            <a:spAutoFit/>
          </a:bodyPr>
          <a:lstStyle/>
          <a:p>
            <a:r>
              <a:rPr lang="cs-CZ" sz="1200" dirty="0" smtClean="0"/>
              <a:t>„Lupa“ – slouží k zobrazení detailu či prostě více informací, např. detail o záznamu publikace ve vyhledávacím menu</a:t>
            </a:r>
            <a:endParaRPr lang="cs-CZ" sz="1200" dirty="0"/>
          </a:p>
        </p:txBody>
      </p:sp>
    </p:spTree>
    <p:extLst>
      <p:ext uri="{BB962C8B-B14F-4D97-AF65-F5344CB8AC3E}">
        <p14:creationId xmlns:p14="http://schemas.microsoft.com/office/powerpoint/2010/main" val="2268152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16</a:t>
            </a:fld>
            <a:endParaRPr lang="cs-CZ"/>
          </a:p>
        </p:txBody>
      </p:sp>
      <p:pic>
        <p:nvPicPr>
          <p:cNvPr id="2050" name="Picture 2" descr="C:\Users\user\Desktop\ikony OBD\zrušení volb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55" y="1196752"/>
            <a:ext cx="209550" cy="2381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p:cNvSpPr txBox="1"/>
          <p:nvPr/>
        </p:nvSpPr>
        <p:spPr>
          <a:xfrm>
            <a:off x="978870" y="1124744"/>
            <a:ext cx="7776864" cy="276999"/>
          </a:xfrm>
          <a:prstGeom prst="rect">
            <a:avLst/>
          </a:prstGeom>
          <a:noFill/>
        </p:spPr>
        <p:txBody>
          <a:bodyPr wrap="square" rtlCol="0">
            <a:spAutoFit/>
          </a:bodyPr>
          <a:lstStyle/>
          <a:p>
            <a:r>
              <a:rPr lang="cs-CZ" sz="1200" dirty="0" smtClean="0"/>
              <a:t>Storno – zruší vybranou položku, např. ve vyhledávání lze použít k odstranění parametru ze zvoleného filtru.</a:t>
            </a:r>
            <a:endParaRPr lang="cs-CZ" sz="1200" dirty="0"/>
          </a:p>
        </p:txBody>
      </p:sp>
      <p:pic>
        <p:nvPicPr>
          <p:cNvPr id="2051" name="Picture 3" descr="C:\Users\user\Desktop\ikony OBD\dopracování.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57" y="1772816"/>
            <a:ext cx="323850" cy="3429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ovéPole 13"/>
          <p:cNvSpPr txBox="1"/>
          <p:nvPr/>
        </p:nvSpPr>
        <p:spPr>
          <a:xfrm>
            <a:off x="978870" y="1713433"/>
            <a:ext cx="7797222" cy="461665"/>
          </a:xfrm>
          <a:prstGeom prst="rect">
            <a:avLst/>
          </a:prstGeom>
          <a:noFill/>
        </p:spPr>
        <p:txBody>
          <a:bodyPr wrap="square" rtlCol="0">
            <a:spAutoFit/>
          </a:bodyPr>
          <a:lstStyle/>
          <a:p>
            <a:r>
              <a:rPr lang="cs-CZ" sz="1200" dirty="0" smtClean="0"/>
              <a:t>„Tužka“ – značí, že záznam můžete upravovat (je ve vašem vlastnictví), po vyhledávání záznamů se vyskytuje vedle „lupy“, která se sice vyskytuje u jakéhokoliv záznamu, ale zobrazuje jenom jeho detail.</a:t>
            </a:r>
            <a:endParaRPr lang="cs-CZ" sz="1200" dirty="0"/>
          </a:p>
        </p:txBody>
      </p:sp>
      <p:pic>
        <p:nvPicPr>
          <p:cNvPr id="2052" name="Picture 4" descr="C:\Users\user\Desktop\ikony OBD\záme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55" y="2492895"/>
            <a:ext cx="352425"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ovéPole 14"/>
          <p:cNvSpPr txBox="1"/>
          <p:nvPr/>
        </p:nvSpPr>
        <p:spPr>
          <a:xfrm>
            <a:off x="1043608" y="2511172"/>
            <a:ext cx="7732484" cy="276999"/>
          </a:xfrm>
          <a:prstGeom prst="rect">
            <a:avLst/>
          </a:prstGeom>
          <a:noFill/>
        </p:spPr>
        <p:txBody>
          <a:bodyPr wrap="square" rtlCol="0">
            <a:spAutoFit/>
          </a:bodyPr>
          <a:lstStyle/>
          <a:p>
            <a:r>
              <a:rPr lang="cs-CZ" sz="1200" dirty="0" smtClean="0"/>
              <a:t>„Zámeček“ – indikuje, že záznam uzamkl jeho vlastník (či administrátor), aby zabránil jeho dalším úpravám.</a:t>
            </a:r>
            <a:endParaRPr lang="cs-CZ" sz="1200" dirty="0"/>
          </a:p>
        </p:txBody>
      </p:sp>
      <p:pic>
        <p:nvPicPr>
          <p:cNvPr id="2053" name="Picture 5" descr="C:\Users\user\Desktop\ikony OBD\zaškrtávací po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55" y="3115056"/>
            <a:ext cx="40005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ser\Desktop\ikony OBD\Screenshot - 3_4 0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457" y="3590925"/>
            <a:ext cx="314325" cy="3238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p:cNvSpPr txBox="1"/>
          <p:nvPr/>
        </p:nvSpPr>
        <p:spPr>
          <a:xfrm>
            <a:off x="1064144" y="3267456"/>
            <a:ext cx="7612312" cy="461665"/>
          </a:xfrm>
          <a:prstGeom prst="rect">
            <a:avLst/>
          </a:prstGeom>
          <a:noFill/>
        </p:spPr>
        <p:txBody>
          <a:bodyPr wrap="square" rtlCol="0">
            <a:spAutoFit/>
          </a:bodyPr>
          <a:lstStyle/>
          <a:p>
            <a:r>
              <a:rPr lang="cs-CZ" sz="1200" dirty="0" smtClean="0"/>
              <a:t>Zaškrtávací pole – slouží k výběru x zrušení výběru položky, např. záznamu ve filtrovaném seznamu, zelená „fajfka“ též značí, že položka prošla kontrolou a je v pořádku (ve formuláři záznamu).</a:t>
            </a:r>
            <a:endParaRPr lang="cs-CZ" sz="1200" dirty="0"/>
          </a:p>
        </p:txBody>
      </p:sp>
    </p:spTree>
    <p:extLst>
      <p:ext uri="{BB962C8B-B14F-4D97-AF65-F5344CB8AC3E}">
        <p14:creationId xmlns:p14="http://schemas.microsoft.com/office/powerpoint/2010/main" val="4015743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17</a:t>
            </a:fld>
            <a:endParaRPr lang="cs-CZ"/>
          </a:p>
        </p:txBody>
      </p:sp>
      <p:pic>
        <p:nvPicPr>
          <p:cNvPr id="3074" name="Picture 2" descr="C:\Users\user\Desktop\stav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57" y="1432521"/>
            <a:ext cx="8253726" cy="2400517"/>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454457" y="1124744"/>
            <a:ext cx="8321635" cy="307777"/>
          </a:xfrm>
          <a:prstGeom prst="rect">
            <a:avLst/>
          </a:prstGeom>
          <a:noFill/>
        </p:spPr>
        <p:txBody>
          <a:bodyPr wrap="square" rtlCol="0">
            <a:spAutoFit/>
          </a:bodyPr>
          <a:lstStyle/>
          <a:p>
            <a:r>
              <a:rPr lang="cs-CZ" sz="1400" b="1" dirty="0" smtClean="0"/>
              <a:t>Stavy publikací v tzv. schvalovacím </a:t>
            </a:r>
            <a:r>
              <a:rPr lang="cs-CZ" sz="1400" b="1" dirty="0" err="1" smtClean="0"/>
              <a:t>workflow</a:t>
            </a:r>
            <a:endParaRPr lang="cs-CZ" sz="1400" b="1" dirty="0"/>
          </a:p>
        </p:txBody>
      </p:sp>
      <p:sp>
        <p:nvSpPr>
          <p:cNvPr id="3" name="TextovéPole 2"/>
          <p:cNvSpPr txBox="1"/>
          <p:nvPr/>
        </p:nvSpPr>
        <p:spPr>
          <a:xfrm>
            <a:off x="454457" y="4149080"/>
            <a:ext cx="8253726" cy="2031325"/>
          </a:xfrm>
          <a:prstGeom prst="rect">
            <a:avLst/>
          </a:prstGeom>
          <a:noFill/>
        </p:spPr>
        <p:txBody>
          <a:bodyPr wrap="square" rtlCol="0">
            <a:spAutoFit/>
          </a:bodyPr>
          <a:lstStyle/>
          <a:p>
            <a:r>
              <a:rPr lang="cs-CZ" sz="1400" dirty="0" smtClean="0"/>
              <a:t>Diagram znázorňuje průběh publikací schvalovacím procesem. Znázornění sice v detailu neodpovídá „</a:t>
            </a:r>
            <a:r>
              <a:rPr lang="cs-CZ" sz="1400" dirty="0" err="1" smtClean="0"/>
              <a:t>workflow</a:t>
            </a:r>
            <a:r>
              <a:rPr lang="cs-CZ" sz="1400" dirty="0" smtClean="0"/>
              <a:t>“ na 2. LF UK a FNM, ovšem s ikonkami se budete setkávat u záznamů sdílených s jinými fakultami, pokud ty používají např. institut „sekčního správce“, navíc dobře zachycuje klíčové stavy záznamu:</a:t>
            </a:r>
          </a:p>
          <a:p>
            <a:pPr marL="342900" indent="-342900">
              <a:buAutoNum type="arabicParenR"/>
            </a:pPr>
            <a:r>
              <a:rPr lang="cs-CZ" sz="1400" b="1" dirty="0" smtClean="0"/>
              <a:t>Importovaný </a:t>
            </a:r>
            <a:r>
              <a:rPr lang="cs-CZ" sz="1400" dirty="0" smtClean="0"/>
              <a:t>– záznam převzatý z WoS.</a:t>
            </a:r>
          </a:p>
          <a:p>
            <a:pPr marL="342900" indent="-342900">
              <a:buAutoNum type="arabicParenR"/>
            </a:pPr>
            <a:r>
              <a:rPr lang="cs-CZ" sz="1400" b="1" dirty="0" smtClean="0"/>
              <a:t>Rozpracovaný </a:t>
            </a:r>
            <a:r>
              <a:rPr lang="cs-CZ" sz="1400" dirty="0" smtClean="0"/>
              <a:t>– záznam, který neobsahuje všechny povinné položky, analogie se stavem v PUČ „neúplný“.</a:t>
            </a:r>
          </a:p>
          <a:p>
            <a:pPr marL="342900" indent="-342900">
              <a:buAutoNum type="arabicParenR"/>
            </a:pPr>
            <a:r>
              <a:rPr lang="cs-CZ" sz="1400" b="1" dirty="0" smtClean="0"/>
              <a:t>Uložený</a:t>
            </a:r>
            <a:r>
              <a:rPr lang="cs-CZ" sz="1400" dirty="0" smtClean="0"/>
              <a:t> – záznam, splňující formální požadavky, s vyplněnými všemi povinnými poli. Není však jisté, že je vyplněn správně, neprošel kontrolou, analogie s PUČ „úplným“.</a:t>
            </a:r>
          </a:p>
          <a:p>
            <a:pPr marL="342900" indent="-342900">
              <a:buAutoNum type="arabicParenR"/>
            </a:pPr>
            <a:r>
              <a:rPr lang="cs-CZ" sz="1400" b="1" dirty="0" smtClean="0"/>
              <a:t>Přijatý</a:t>
            </a:r>
            <a:r>
              <a:rPr lang="cs-CZ" sz="1400" dirty="0" smtClean="0"/>
              <a:t> – záznam, který nejen obsahuje všechna povinná pole, ale proběhla i verifikace správnosti jejich vyplnění. Tento záznam se veřejně zobrazuje, analogie s PUČ „úplný“ a zmrazený.</a:t>
            </a:r>
            <a:endParaRPr lang="cs-CZ" dirty="0"/>
          </a:p>
        </p:txBody>
      </p:sp>
    </p:spTree>
    <p:extLst>
      <p:ext uri="{BB962C8B-B14F-4D97-AF65-F5344CB8AC3E}">
        <p14:creationId xmlns:p14="http://schemas.microsoft.com/office/powerpoint/2010/main" val="1403295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18</a:t>
            </a:fld>
            <a:endParaRPr lang="cs-CZ"/>
          </a:p>
        </p:txBody>
      </p:sp>
      <p:sp>
        <p:nvSpPr>
          <p:cNvPr id="7" name="Obdélník 6"/>
          <p:cNvSpPr/>
          <p:nvPr/>
        </p:nvSpPr>
        <p:spPr>
          <a:xfrm>
            <a:off x="427568" y="980728"/>
            <a:ext cx="7096760" cy="369332"/>
          </a:xfrm>
          <a:prstGeom prst="rect">
            <a:avLst/>
          </a:prstGeom>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5.3) OBD - první přihlášení, základy vyhledávání, individualizace aplikace</a:t>
            </a:r>
          </a:p>
        </p:txBody>
      </p:sp>
      <p:sp>
        <p:nvSpPr>
          <p:cNvPr id="5" name="TextovéPole 4"/>
          <p:cNvSpPr txBox="1"/>
          <p:nvPr/>
        </p:nvSpPr>
        <p:spPr>
          <a:xfrm>
            <a:off x="443568" y="1484784"/>
            <a:ext cx="8221999" cy="738664"/>
          </a:xfrm>
          <a:prstGeom prst="rect">
            <a:avLst/>
          </a:prstGeom>
          <a:noFill/>
        </p:spPr>
        <p:txBody>
          <a:bodyPr wrap="square" rtlCol="0">
            <a:spAutoFit/>
          </a:bodyPr>
          <a:lstStyle/>
          <a:p>
            <a:r>
              <a:rPr lang="cs-CZ" sz="1400" dirty="0" smtClean="0"/>
              <a:t>Po úspěšné autentizaci se otevře úvodní okno aplikace s celkovými statistikami, tzv. nástěnka. Uživatele však bude nejspíše daleko více zajímat rozhraní pro vyplňování, které je poněkud ukrytu pod položkou „OBD“ vlevo nahoře:</a:t>
            </a:r>
            <a:endParaRPr lang="cs-CZ" sz="1400" dirty="0"/>
          </a:p>
        </p:txBody>
      </p:sp>
      <p:pic>
        <p:nvPicPr>
          <p:cNvPr id="4098" name="Picture 2" descr="C:\Users\user\Desktop\Screenshot - 3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57" y="2226888"/>
            <a:ext cx="8350447" cy="928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54457" y="3356992"/>
            <a:ext cx="8211110" cy="1600438"/>
          </a:xfrm>
          <a:prstGeom prst="rect">
            <a:avLst/>
          </a:prstGeom>
          <a:noFill/>
        </p:spPr>
        <p:txBody>
          <a:bodyPr wrap="square" rtlCol="0">
            <a:spAutoFit/>
          </a:bodyPr>
          <a:lstStyle/>
          <a:p>
            <a:r>
              <a:rPr lang="cs-CZ" sz="1400" dirty="0" smtClean="0"/>
              <a:t>Po přechodu do OBD je aplikace standardně nastavena na vyhledávání vlastních publikací přihlášeného, což v případě vyplňujícího THP pracovníka nemusí být ideální volba. Lze ji změnit vytvořením vlastního filtru, což zároveň poslouží jako příklad pro to, jak v OBD vyhledávat:</a:t>
            </a:r>
          </a:p>
          <a:p>
            <a:endParaRPr lang="cs-CZ" sz="1400" dirty="0"/>
          </a:p>
          <a:p>
            <a:r>
              <a:rPr lang="cs-CZ" sz="1400" b="1" dirty="0" smtClean="0"/>
              <a:t>Rozšířený filtr </a:t>
            </a:r>
            <a:r>
              <a:rPr lang="cs-CZ" sz="1400" dirty="0" smtClean="0"/>
              <a:t>obsahuje mnoho položek, seskupených do obecnějších rámců, potřebám „běžného“ uživatele však bude nejspíše stačit výrazně menší rozsah </a:t>
            </a:r>
            <a:r>
              <a:rPr lang="cs-CZ" sz="1400" b="1" dirty="0" smtClean="0"/>
              <a:t>základního filtru</a:t>
            </a:r>
            <a:r>
              <a:rPr lang="cs-CZ" sz="1400" dirty="0" smtClean="0"/>
              <a:t>. Pro individualizaci lze potom použít menu </a:t>
            </a:r>
            <a:r>
              <a:rPr lang="cs-CZ" sz="1400" b="1" dirty="0" smtClean="0"/>
              <a:t>uživatelské filtry.</a:t>
            </a:r>
            <a:endParaRPr lang="cs-CZ" sz="1400"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627" y="4957430"/>
            <a:ext cx="38004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540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19</a:t>
            </a:fld>
            <a:endParaRPr lang="cs-CZ"/>
          </a:p>
        </p:txBody>
      </p:sp>
      <p:sp>
        <p:nvSpPr>
          <p:cNvPr id="5" name="TextovéPole 4"/>
          <p:cNvSpPr txBox="1"/>
          <p:nvPr/>
        </p:nvSpPr>
        <p:spPr>
          <a:xfrm>
            <a:off x="5921449" y="908720"/>
            <a:ext cx="2835940" cy="4401205"/>
          </a:xfrm>
          <a:prstGeom prst="rect">
            <a:avLst/>
          </a:prstGeom>
          <a:noFill/>
        </p:spPr>
        <p:txBody>
          <a:bodyPr wrap="square" rtlCol="0">
            <a:spAutoFit/>
          </a:bodyPr>
          <a:lstStyle/>
          <a:p>
            <a:r>
              <a:rPr lang="cs-CZ" sz="1400" dirty="0" smtClean="0"/>
              <a:t>Po kliknutí na ikonku „bloku“ u položky „interní pracoviště“ se objeví vyskakovací okno se seznamem organizací implementovaných do OBD. Jedná se o „strom“, známý např. z </a:t>
            </a:r>
            <a:r>
              <a:rPr lang="cs-CZ" sz="1400" dirty="0" err="1" smtClean="0"/>
              <a:t>Total</a:t>
            </a:r>
            <a:r>
              <a:rPr lang="cs-CZ" sz="1400" dirty="0" smtClean="0"/>
              <a:t> </a:t>
            </a:r>
            <a:r>
              <a:rPr lang="cs-CZ" sz="1400" dirty="0" err="1" smtClean="0"/>
              <a:t>Commanderu</a:t>
            </a:r>
            <a:r>
              <a:rPr lang="cs-CZ" sz="1400" dirty="0" smtClean="0"/>
              <a:t> apod., kdy si </a:t>
            </a:r>
            <a:r>
              <a:rPr lang="cs-CZ" sz="1400" b="1" dirty="0" smtClean="0"/>
              <a:t>nižší úrovně volíte kliknutím na ikonku „+“, otevřené meziúrovně obsahují „–“ a nejnižší úrovně nemají žádný příznak. </a:t>
            </a:r>
          </a:p>
          <a:p>
            <a:r>
              <a:rPr lang="cs-CZ" sz="1400" b="1" dirty="0" smtClean="0"/>
              <a:t>Pozor: </a:t>
            </a:r>
            <a:r>
              <a:rPr lang="cs-CZ" sz="1400" dirty="0" smtClean="0"/>
              <a:t>pokud se chcete dostat na nižší úrovně, musíte klikat právě na ona „+“, protože při kliknutím na název byste zvolili k vyhledávání právě toto kritérium – např. po kliknutí na název „2. lékařská fakulta“ bychom vyhledávali celou 2. LF UK a nikoliv jenom případné pracoviště. </a:t>
            </a:r>
            <a:endParaRPr lang="cs-CZ" sz="1400" b="1"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59" y="908720"/>
            <a:ext cx="5344536" cy="531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423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4456" y="172672"/>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1) Obsah</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5" name="Zástupný symbol pro číslo snímku 4"/>
          <p:cNvSpPr>
            <a:spLocks noGrp="1"/>
          </p:cNvSpPr>
          <p:nvPr>
            <p:ph type="sldNum" sz="quarter" idx="12"/>
          </p:nvPr>
        </p:nvSpPr>
        <p:spPr>
          <a:xfrm>
            <a:off x="6642491" y="6381328"/>
            <a:ext cx="2133600" cy="365125"/>
          </a:xfrm>
        </p:spPr>
        <p:txBody>
          <a:bodyPr/>
          <a:lstStyle/>
          <a:p>
            <a:fld id="{3566A368-543A-4B79-8827-038F27F70D23}" type="slidenum">
              <a:rPr lang="cs-CZ" b="1" smtClean="0"/>
              <a:pPr/>
              <a:t>2</a:t>
            </a:fld>
            <a:endParaRPr lang="cs-CZ" b="1"/>
          </a:p>
        </p:txBody>
      </p:sp>
      <p:sp>
        <p:nvSpPr>
          <p:cNvPr id="6" name="TextovéPole 5"/>
          <p:cNvSpPr txBox="1"/>
          <p:nvPr/>
        </p:nvSpPr>
        <p:spPr>
          <a:xfrm>
            <a:off x="454456" y="1196752"/>
            <a:ext cx="8222000" cy="3200876"/>
          </a:xfrm>
          <a:prstGeom prst="rect">
            <a:avLst/>
          </a:prstGeom>
          <a:noFill/>
        </p:spPr>
        <p:txBody>
          <a:bodyPr wrap="square" rtlCol="0">
            <a:spAutoFit/>
          </a:bodyPr>
          <a:lstStyle/>
          <a:p>
            <a:pPr marL="342900" indent="-342900">
              <a:buAutoNum type="arabicParenR"/>
            </a:pPr>
            <a:r>
              <a:rPr lang="cs-CZ" dirty="0" smtClean="0"/>
              <a:t>Obsah _______________________________________________________ str. 2</a:t>
            </a:r>
          </a:p>
          <a:p>
            <a:pPr marL="342900" indent="-342900">
              <a:buAutoNum type="arabicParenR"/>
            </a:pPr>
            <a:r>
              <a:rPr lang="cs-CZ" dirty="0"/>
              <a:t>Obecně o sběru </a:t>
            </a:r>
            <a:r>
              <a:rPr lang="cs-CZ" dirty="0" smtClean="0"/>
              <a:t>RIV16, </a:t>
            </a:r>
            <a:r>
              <a:rPr lang="cs-CZ" dirty="0"/>
              <a:t>přehled </a:t>
            </a:r>
            <a:r>
              <a:rPr lang="cs-CZ" dirty="0" smtClean="0"/>
              <a:t>záznamů  ___________________________ </a:t>
            </a:r>
            <a:r>
              <a:rPr lang="cs-CZ" dirty="0"/>
              <a:t>s</a:t>
            </a:r>
            <a:r>
              <a:rPr lang="cs-CZ" dirty="0" smtClean="0"/>
              <a:t>tr. 3 </a:t>
            </a:r>
          </a:p>
          <a:p>
            <a:pPr marL="342900" indent="-342900">
              <a:buAutoNum type="arabicParenR"/>
            </a:pPr>
            <a:r>
              <a:rPr lang="cs-CZ" dirty="0" smtClean="0"/>
              <a:t>Termín sběru__________________________________________________ str. 4</a:t>
            </a:r>
          </a:p>
          <a:p>
            <a:pPr marL="342900" indent="-342900">
              <a:buAutoNum type="arabicParenR"/>
            </a:pPr>
            <a:r>
              <a:rPr lang="cs-CZ" dirty="0" smtClean="0"/>
              <a:t>Tři „zlaté“ zásady zadávání výsledků VaVaI ________________________ str. 5-12</a:t>
            </a:r>
          </a:p>
          <a:p>
            <a:r>
              <a:rPr lang="cs-CZ" sz="1400" dirty="0"/>
              <a:t>	</a:t>
            </a:r>
            <a:r>
              <a:rPr lang="cs-CZ" sz="1400" dirty="0" smtClean="0"/>
              <a:t>4.1) Zásada první – nevytvářet duplicity___________________________  str. 5-7</a:t>
            </a:r>
          </a:p>
          <a:p>
            <a:r>
              <a:rPr lang="cs-CZ" sz="1400" dirty="0"/>
              <a:t>	</a:t>
            </a:r>
            <a:r>
              <a:rPr lang="cs-CZ" sz="1400" dirty="0" smtClean="0"/>
              <a:t>4.2) Zásada druhá – pracovat se zdroji a databázemi _________________  str. 7-9</a:t>
            </a:r>
          </a:p>
          <a:p>
            <a:r>
              <a:rPr lang="cs-CZ" sz="1400" dirty="0"/>
              <a:t>	</a:t>
            </a:r>
            <a:r>
              <a:rPr lang="cs-CZ" sz="1400" dirty="0" smtClean="0"/>
              <a:t>4.3) Zásada třetí – respektovat bodovou hierarchii  __________________  str. 9-12</a:t>
            </a:r>
          </a:p>
          <a:p>
            <a:r>
              <a:rPr lang="cs-CZ" dirty="0" smtClean="0"/>
              <a:t>5) OBD </a:t>
            </a:r>
            <a:r>
              <a:rPr lang="cs-CZ" dirty="0"/>
              <a:t>- stručný </a:t>
            </a:r>
            <a:r>
              <a:rPr lang="cs-CZ" dirty="0" smtClean="0"/>
              <a:t>návod ____________________________________________ str. 13</a:t>
            </a:r>
          </a:p>
          <a:p>
            <a:r>
              <a:rPr lang="cs-CZ" sz="1400" dirty="0"/>
              <a:t>	</a:t>
            </a:r>
            <a:r>
              <a:rPr lang="cs-CZ" sz="1400" dirty="0" smtClean="0"/>
              <a:t>5.1</a:t>
            </a:r>
            <a:r>
              <a:rPr lang="cs-CZ" sz="1400" dirty="0"/>
              <a:t>) OBD – autentizace (uživatelská jména a hesla</a:t>
            </a:r>
            <a:r>
              <a:rPr lang="cs-CZ" sz="1400" dirty="0" smtClean="0"/>
              <a:t>)___________________ str. 14 </a:t>
            </a:r>
          </a:p>
          <a:p>
            <a:r>
              <a:rPr lang="cs-CZ" sz="1400" dirty="0"/>
              <a:t>	</a:t>
            </a:r>
            <a:r>
              <a:rPr lang="cs-CZ" sz="1400" dirty="0" smtClean="0"/>
              <a:t>5.2</a:t>
            </a:r>
            <a:r>
              <a:rPr lang="cs-CZ" sz="1400" dirty="0"/>
              <a:t>) OBD </a:t>
            </a:r>
            <a:r>
              <a:rPr lang="cs-CZ" sz="1400" dirty="0" smtClean="0"/>
              <a:t>– symboly a ikony, </a:t>
            </a:r>
            <a:r>
              <a:rPr lang="cs-CZ" sz="1400" dirty="0"/>
              <a:t>stavy </a:t>
            </a:r>
            <a:r>
              <a:rPr lang="cs-CZ" sz="1400" dirty="0" smtClean="0"/>
              <a:t>publikací ________________________  str. 15-17</a:t>
            </a:r>
          </a:p>
          <a:p>
            <a:r>
              <a:rPr lang="cs-CZ" sz="1400" dirty="0"/>
              <a:t>	</a:t>
            </a:r>
            <a:r>
              <a:rPr lang="cs-CZ" sz="1400" dirty="0" smtClean="0"/>
              <a:t>5.3</a:t>
            </a:r>
            <a:r>
              <a:rPr lang="cs-CZ" sz="1400" dirty="0"/>
              <a:t>) OBD - první přihlášení, </a:t>
            </a:r>
            <a:r>
              <a:rPr lang="cs-CZ" sz="1400" dirty="0" smtClean="0"/>
              <a:t>základy vyhledávání, individualizace aplikace_ str. 18-22</a:t>
            </a:r>
          </a:p>
          <a:p>
            <a:r>
              <a:rPr lang="cs-CZ" sz="1400" dirty="0"/>
              <a:t>	</a:t>
            </a:r>
            <a:r>
              <a:rPr lang="cs-CZ" sz="1400" dirty="0" smtClean="0"/>
              <a:t>5.4) </a:t>
            </a:r>
            <a:r>
              <a:rPr lang="cs-CZ" sz="1400" dirty="0"/>
              <a:t>OBD – zadávání </a:t>
            </a:r>
            <a:r>
              <a:rPr lang="cs-CZ" sz="1400" dirty="0" smtClean="0"/>
              <a:t>publikací____________________________________ str. 23-29</a:t>
            </a:r>
          </a:p>
          <a:p>
            <a:r>
              <a:rPr lang="cs-CZ" sz="1400" dirty="0"/>
              <a:t>	</a:t>
            </a:r>
            <a:r>
              <a:rPr lang="cs-CZ" sz="1400" dirty="0" smtClean="0"/>
              <a:t>5.5) OBD – export dat, vytváření reportů___________________________ str. 30</a:t>
            </a:r>
            <a:endParaRPr lang="cs-CZ" sz="1400" dirty="0"/>
          </a:p>
        </p:txBody>
      </p:sp>
    </p:spTree>
    <p:extLst>
      <p:ext uri="{BB962C8B-B14F-4D97-AF65-F5344CB8AC3E}">
        <p14:creationId xmlns:p14="http://schemas.microsoft.com/office/powerpoint/2010/main" val="1162945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20</a:t>
            </a:fld>
            <a:endParaRPr lang="cs-CZ"/>
          </a:p>
        </p:txBody>
      </p:sp>
      <p:sp>
        <p:nvSpPr>
          <p:cNvPr id="5" name="TextovéPole 4"/>
          <p:cNvSpPr txBox="1"/>
          <p:nvPr/>
        </p:nvSpPr>
        <p:spPr>
          <a:xfrm>
            <a:off x="323528" y="908720"/>
            <a:ext cx="8433861" cy="738664"/>
          </a:xfrm>
          <a:prstGeom prst="rect">
            <a:avLst/>
          </a:prstGeom>
          <a:noFill/>
        </p:spPr>
        <p:txBody>
          <a:bodyPr wrap="square" rtlCol="0">
            <a:spAutoFit/>
          </a:bodyPr>
          <a:lstStyle/>
          <a:p>
            <a:r>
              <a:rPr lang="cs-CZ" sz="1400" dirty="0" smtClean="0"/>
              <a:t>Kritérium </a:t>
            </a:r>
            <a:r>
              <a:rPr lang="cs-CZ" sz="1400" dirty="0"/>
              <a:t>v</a:t>
            </a:r>
            <a:r>
              <a:rPr lang="cs-CZ" sz="1400" dirty="0" smtClean="0"/>
              <a:t>ybrané na předešlé stránce lze samozřejmě doplnit dalšími kritérii, což může být zdlouhavé a zdržující, obzvláště v situaci, kdy bychom takovou sestavu kritérií často potřebovali ke své práci. Nejjednodušší cesta  k řešení je přidání aktuálně vytvořeného filtru do </a:t>
            </a:r>
            <a:r>
              <a:rPr lang="cs-CZ" sz="1400" b="1" dirty="0" smtClean="0"/>
              <a:t>uživatelských filtrů</a:t>
            </a:r>
            <a:r>
              <a:rPr lang="cs-CZ" sz="1400" dirty="0" smtClean="0"/>
              <a:t>, kde bude na jedno kliknutí trvale přístupný.</a:t>
            </a:r>
            <a:endParaRPr lang="cs-CZ" sz="1400" dirty="0"/>
          </a:p>
        </p:txBody>
      </p:sp>
      <p:pic>
        <p:nvPicPr>
          <p:cNvPr id="6146" name="Picture 2" descr="C:\Users\user\Desktop\Screenshot - 3_4 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52600"/>
            <a:ext cx="6133767" cy="438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293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21</a:t>
            </a:fld>
            <a:endParaRPr lang="cs-CZ"/>
          </a:p>
        </p:txBody>
      </p:sp>
      <p:sp>
        <p:nvSpPr>
          <p:cNvPr id="5" name="TextovéPole 4"/>
          <p:cNvSpPr txBox="1"/>
          <p:nvPr/>
        </p:nvSpPr>
        <p:spPr>
          <a:xfrm>
            <a:off x="323528" y="908720"/>
            <a:ext cx="8433861" cy="738664"/>
          </a:xfrm>
          <a:prstGeom prst="rect">
            <a:avLst/>
          </a:prstGeom>
          <a:noFill/>
        </p:spPr>
        <p:txBody>
          <a:bodyPr wrap="square" rtlCol="0">
            <a:spAutoFit/>
          </a:bodyPr>
          <a:lstStyle/>
          <a:p>
            <a:r>
              <a:rPr lang="cs-CZ" sz="1400" dirty="0" smtClean="0"/>
              <a:t>Pokud však nechcete mít nějaký vlastní filtr jenom rychle přístupný, ale přístupný automaticky již po přihlášení, můžete si tuto volbu nastavit v sekci „Profil uživatele“, přístupné z úvodní stránky „Nástěnky“.</a:t>
            </a:r>
          </a:p>
          <a:p>
            <a:r>
              <a:rPr lang="cs-CZ" sz="1400" dirty="0" smtClean="0"/>
              <a:t> </a:t>
            </a:r>
            <a:endParaRPr lang="cs-CZ" sz="1400" dirty="0"/>
          </a:p>
        </p:txBody>
      </p:sp>
      <p:pic>
        <p:nvPicPr>
          <p:cNvPr id="7170" name="Picture 2" descr="C:\Users\user\Desktop\Screenshot - 3_4 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19" y="1541190"/>
            <a:ext cx="8304470" cy="83813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Screenshot - 3_4 0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57" y="3231560"/>
            <a:ext cx="8323173" cy="2052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426626" y="2492896"/>
            <a:ext cx="8330763" cy="738664"/>
          </a:xfrm>
          <a:prstGeom prst="rect">
            <a:avLst/>
          </a:prstGeom>
          <a:noFill/>
        </p:spPr>
        <p:txBody>
          <a:bodyPr wrap="square" rtlCol="0">
            <a:spAutoFit/>
          </a:bodyPr>
          <a:lstStyle/>
          <a:p>
            <a:r>
              <a:rPr lang="cs-CZ" sz="1400" dirty="0" smtClean="0"/>
              <a:t>Zde si zvolíte „OBD“ a „Uživatelské filtry“. Objeví se menu, obsahující filtry, které jste si uložili jako vlastní v OBD. Jeden z nich si můžete vybrat jako výchozí – ten se bude zobrazovat poté, co vstoupíte do OBD. Výchozí filtr má barevnou ikonku, ostatní jenom černobílou.</a:t>
            </a:r>
            <a:endParaRPr lang="cs-CZ" sz="1400" dirty="0"/>
          </a:p>
        </p:txBody>
      </p:sp>
      <p:sp>
        <p:nvSpPr>
          <p:cNvPr id="6" name="TextovéPole 5"/>
          <p:cNvSpPr txBox="1"/>
          <p:nvPr/>
        </p:nvSpPr>
        <p:spPr>
          <a:xfrm>
            <a:off x="415191" y="5445224"/>
            <a:ext cx="8323173" cy="954107"/>
          </a:xfrm>
          <a:prstGeom prst="rect">
            <a:avLst/>
          </a:prstGeom>
          <a:noFill/>
        </p:spPr>
        <p:txBody>
          <a:bodyPr wrap="square" rtlCol="0">
            <a:spAutoFit/>
          </a:bodyPr>
          <a:lstStyle/>
          <a:p>
            <a:r>
              <a:rPr lang="cs-CZ" sz="1400" dirty="0" smtClean="0"/>
              <a:t>V menu „Profil uživatele“ lze provést ještě několik individualizací, z nich stojí za zmínku především možnost nastavení </a:t>
            </a:r>
            <a:r>
              <a:rPr lang="cs-CZ" sz="1400" dirty="0"/>
              <a:t>N</a:t>
            </a:r>
            <a:r>
              <a:rPr lang="cs-CZ" sz="1400" dirty="0" smtClean="0"/>
              <a:t>ástěnky, z níž je možno odstranit obtěžující a přebytečné, neustále se dokola načítající statistiky záznamů všech organizací implementovaných do OBD a ponechat jen to, co konkrétní uživatel považuje za významné pro svou práci.</a:t>
            </a:r>
            <a:endParaRPr lang="cs-CZ" sz="1400" dirty="0"/>
          </a:p>
        </p:txBody>
      </p:sp>
    </p:spTree>
    <p:extLst>
      <p:ext uri="{BB962C8B-B14F-4D97-AF65-F5344CB8AC3E}">
        <p14:creationId xmlns:p14="http://schemas.microsoft.com/office/powerpoint/2010/main" val="1982741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22</a:t>
            </a:fld>
            <a:endParaRPr lang="cs-CZ"/>
          </a:p>
        </p:txBody>
      </p:sp>
      <p:sp>
        <p:nvSpPr>
          <p:cNvPr id="5" name="TextovéPole 4"/>
          <p:cNvSpPr txBox="1"/>
          <p:nvPr/>
        </p:nvSpPr>
        <p:spPr>
          <a:xfrm>
            <a:off x="323528" y="908720"/>
            <a:ext cx="8433861" cy="954107"/>
          </a:xfrm>
          <a:prstGeom prst="rect">
            <a:avLst/>
          </a:prstGeom>
          <a:noFill/>
        </p:spPr>
        <p:txBody>
          <a:bodyPr wrap="square" rtlCol="0">
            <a:spAutoFit/>
          </a:bodyPr>
          <a:lstStyle/>
          <a:p>
            <a:r>
              <a:rPr lang="cs-CZ" sz="1400" b="1" dirty="0" smtClean="0"/>
              <a:t>Složky jako další možnost individualizace</a:t>
            </a:r>
          </a:p>
          <a:p>
            <a:r>
              <a:rPr lang="cs-CZ" sz="1400" dirty="0" smtClean="0"/>
              <a:t> Vedle vlastních filtrů si můžete vytvářet i vlastní složky, do nichž vkládáte vybrané záznamy. Složka v podstatě funguje jako svého druhu filtr, resp. obsahuje záznamy, které jste vybrali, přičemž měřítka výběru mohou přesahovat možnosti nabídek OBD.</a:t>
            </a:r>
          </a:p>
        </p:txBody>
      </p:sp>
      <p:pic>
        <p:nvPicPr>
          <p:cNvPr id="8195" name="Picture 3" descr="C:\Users\user\Desktop\Screenshot - 3_4 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58" y="1988840"/>
            <a:ext cx="2677383" cy="4259794"/>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3572813" y="2002557"/>
            <a:ext cx="5184576" cy="2246769"/>
          </a:xfrm>
          <a:prstGeom prst="rect">
            <a:avLst/>
          </a:prstGeom>
          <a:noFill/>
        </p:spPr>
        <p:txBody>
          <a:bodyPr wrap="square" rtlCol="0">
            <a:spAutoFit/>
          </a:bodyPr>
          <a:lstStyle/>
          <a:p>
            <a:r>
              <a:rPr lang="cs-CZ" sz="1400" b="1" dirty="0"/>
              <a:t>Příklad: </a:t>
            </a:r>
            <a:r>
              <a:rPr lang="cs-CZ" sz="1400" dirty="0"/>
              <a:t>Chtěli byste mít záznamy všech autorů starších 40 let a v druhé mladších. Žádná taková volba v OBD není, ale pokud byste znali </a:t>
            </a:r>
            <a:r>
              <a:rPr lang="cs-CZ" sz="1400" dirty="0" smtClean="0"/>
              <a:t>z personální agendy věk </a:t>
            </a:r>
            <a:r>
              <a:rPr lang="cs-CZ" sz="1400" dirty="0"/>
              <a:t>autorů, podle jejich jmen </a:t>
            </a:r>
            <a:r>
              <a:rPr lang="cs-CZ" sz="1400" dirty="0" smtClean="0"/>
              <a:t>postupně vyhledali </a:t>
            </a:r>
            <a:r>
              <a:rPr lang="cs-CZ" sz="1400" dirty="0"/>
              <a:t>např. nejdříve starší, stáli byste před problémem, že jakmile byste začali vyhledávat mladší, výsledky o starších </a:t>
            </a:r>
            <a:r>
              <a:rPr lang="cs-CZ" sz="1400" dirty="0" smtClean="0"/>
              <a:t>byste ztratily</a:t>
            </a:r>
            <a:r>
              <a:rPr lang="cs-CZ" sz="1400" dirty="0"/>
              <a:t>. Tak si založíte složku, do ní starší uložíte a hledáte mladší, pro něž též vytvoříte složku. Výhoda je i v tom, že pokud práci nedokončíte, budete se k starším a mladším klidně vrátit kdykoliv </a:t>
            </a:r>
            <a:r>
              <a:rPr lang="cs-CZ" sz="1400" dirty="0" smtClean="0"/>
              <a:t>v budoucnosti </a:t>
            </a:r>
            <a:r>
              <a:rPr lang="cs-CZ" sz="1400" dirty="0"/>
              <a:t>bez nutnosti nového vyhledávání každého jednotlivého autora a vytváření nové sestavy, prostě jenom otevřete příslušnou složku.</a:t>
            </a:r>
          </a:p>
        </p:txBody>
      </p:sp>
      <p:sp>
        <p:nvSpPr>
          <p:cNvPr id="9" name="TextovéPole 8"/>
          <p:cNvSpPr txBox="1"/>
          <p:nvPr/>
        </p:nvSpPr>
        <p:spPr>
          <a:xfrm>
            <a:off x="3653180" y="4895240"/>
            <a:ext cx="4752528" cy="1384995"/>
          </a:xfrm>
          <a:prstGeom prst="rect">
            <a:avLst/>
          </a:prstGeom>
          <a:noFill/>
        </p:spPr>
        <p:txBody>
          <a:bodyPr wrap="square" rtlCol="0">
            <a:spAutoFit/>
          </a:bodyPr>
          <a:lstStyle/>
          <a:p>
            <a:r>
              <a:rPr lang="cs-CZ" sz="1400" b="1" dirty="0" smtClean="0"/>
              <a:t>Pozn.: </a:t>
            </a:r>
            <a:r>
              <a:rPr lang="cs-CZ" sz="1400" dirty="0" smtClean="0"/>
              <a:t>Na </a:t>
            </a:r>
            <a:r>
              <a:rPr lang="cs-CZ" sz="1400" dirty="0" err="1" smtClean="0"/>
              <a:t>screenu</a:t>
            </a:r>
            <a:r>
              <a:rPr lang="cs-CZ" sz="1400" dirty="0" smtClean="0"/>
              <a:t> je otevřené menu složek s rozbalenými volbami pro danou složku. Zde je třeba dát pozor, protože ačkoliv složky vypadají stejně jako ve Windows a v řadě momentů se i stejně chovají, jejich menu se vyvolává nikoliv kliknutím pravé myši na ikonu složky, ale kliknutím levé myši na vedlejší ikonu „bloku“.</a:t>
            </a:r>
            <a:endParaRPr lang="cs-CZ" sz="1400" dirty="0"/>
          </a:p>
        </p:txBody>
      </p:sp>
    </p:spTree>
    <p:extLst>
      <p:ext uri="{BB962C8B-B14F-4D97-AF65-F5344CB8AC3E}">
        <p14:creationId xmlns:p14="http://schemas.microsoft.com/office/powerpoint/2010/main" val="3701453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23</a:t>
            </a:fld>
            <a:endParaRPr lang="cs-CZ"/>
          </a:p>
        </p:txBody>
      </p:sp>
      <p:sp>
        <p:nvSpPr>
          <p:cNvPr id="10" name="Obdélník 9"/>
          <p:cNvSpPr/>
          <p:nvPr/>
        </p:nvSpPr>
        <p:spPr>
          <a:xfrm>
            <a:off x="427568" y="980728"/>
            <a:ext cx="5924263" cy="369332"/>
          </a:xfrm>
          <a:prstGeom prst="rect">
            <a:avLst/>
          </a:prstGeom>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5.4) OBD – zadávání publikací</a:t>
            </a:r>
          </a:p>
        </p:txBody>
      </p:sp>
      <p:sp>
        <p:nvSpPr>
          <p:cNvPr id="2" name="TextovéPole 1"/>
          <p:cNvSpPr txBox="1"/>
          <p:nvPr/>
        </p:nvSpPr>
        <p:spPr>
          <a:xfrm>
            <a:off x="427568" y="1484784"/>
            <a:ext cx="8348524" cy="954107"/>
          </a:xfrm>
          <a:prstGeom prst="rect">
            <a:avLst/>
          </a:prstGeom>
          <a:noFill/>
        </p:spPr>
        <p:txBody>
          <a:bodyPr wrap="square" rtlCol="0">
            <a:spAutoFit/>
          </a:bodyPr>
          <a:lstStyle/>
          <a:p>
            <a:r>
              <a:rPr lang="cs-CZ" sz="1400" dirty="0" smtClean="0"/>
              <a:t>Nevytvářet duplicity je první a nejdůležitější „zlatá“ zásada. Její význam je o to větší, že v OBD vedle sebe paralelně působí řada VO, jejichž publikační činnost je provázána. </a:t>
            </a:r>
            <a:r>
              <a:rPr lang="cs-CZ" sz="1400" dirty="0"/>
              <a:t> </a:t>
            </a:r>
            <a:r>
              <a:rPr lang="cs-CZ" sz="1400" dirty="0" smtClean="0"/>
              <a:t>V takové situaci je vytváření duplicitních záznamů doslova zlý sen administrátora. </a:t>
            </a:r>
            <a:r>
              <a:rPr lang="cs-CZ" sz="1400" b="1" dirty="0" smtClean="0">
                <a:solidFill>
                  <a:srgbClr val="FF0000"/>
                </a:solidFill>
                <a:effectLst>
                  <a:outerShdw blurRad="38100" dist="38100" dir="2700000" algn="tl">
                    <a:srgbClr val="000000">
                      <a:alpha val="43137"/>
                    </a:srgbClr>
                  </a:outerShdw>
                </a:effectLst>
              </a:rPr>
              <a:t>Tomu je podřízena i logika zadávání záznamů do OBD, které začíná ověřením, zda nově zadaný </a:t>
            </a:r>
            <a:r>
              <a:rPr lang="cs-CZ" sz="1400" b="1" dirty="0">
                <a:solidFill>
                  <a:srgbClr val="FF0000"/>
                </a:solidFill>
                <a:effectLst>
                  <a:outerShdw blurRad="38100" dist="38100" dir="2700000" algn="tl">
                    <a:srgbClr val="000000">
                      <a:alpha val="43137"/>
                    </a:srgbClr>
                  </a:outerShdw>
                </a:effectLst>
              </a:rPr>
              <a:t> </a:t>
            </a:r>
            <a:r>
              <a:rPr lang="cs-CZ" sz="1400" b="1" dirty="0" smtClean="0">
                <a:solidFill>
                  <a:srgbClr val="FF0000"/>
                </a:solidFill>
                <a:effectLst>
                  <a:outerShdw blurRad="38100" dist="38100" dir="2700000" algn="tl">
                    <a:srgbClr val="000000">
                      <a:alpha val="43137"/>
                    </a:srgbClr>
                  </a:outerShdw>
                </a:effectLst>
              </a:rPr>
              <a:t>záznam nebude duplikátem jiného již zadaného. </a:t>
            </a:r>
            <a:endParaRPr lang="cs-CZ" sz="1400" b="1" dirty="0">
              <a:solidFill>
                <a:srgbClr val="FF0000"/>
              </a:solidFill>
              <a:effectLst>
                <a:outerShdw blurRad="38100" dist="38100" dir="2700000" algn="tl">
                  <a:srgbClr val="000000">
                    <a:alpha val="43137"/>
                  </a:srgbClr>
                </a:outerShdw>
              </a:effectLst>
            </a:endParaRPr>
          </a:p>
        </p:txBody>
      </p:sp>
      <p:pic>
        <p:nvPicPr>
          <p:cNvPr id="1026" name="Picture 2" descr="C:\Users\Belisarius\Desktop\Screenshot - 3_4_2014 , 22_41_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51" y="2564904"/>
            <a:ext cx="8300645" cy="227792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427568" y="5085184"/>
            <a:ext cx="8348524" cy="954107"/>
          </a:xfrm>
          <a:prstGeom prst="rect">
            <a:avLst/>
          </a:prstGeom>
          <a:noFill/>
        </p:spPr>
        <p:txBody>
          <a:bodyPr wrap="square" rtlCol="0">
            <a:spAutoFit/>
          </a:bodyPr>
          <a:lstStyle/>
          <a:p>
            <a:r>
              <a:rPr lang="cs-CZ" sz="1400" dirty="0" smtClean="0"/>
              <a:t>Zde vidíme začátek zadávání nového článku. Duplicitnost je ověřována proti názvu a roku vydání (ten je na </a:t>
            </a:r>
            <a:r>
              <a:rPr lang="cs-CZ" sz="1400" dirty="0" err="1" smtClean="0"/>
              <a:t>screenu</a:t>
            </a:r>
            <a:r>
              <a:rPr lang="cs-CZ" sz="1400" dirty="0" smtClean="0"/>
              <a:t> zakryt roletkou s volbou jazyka). </a:t>
            </a:r>
            <a:r>
              <a:rPr lang="cs-CZ" sz="1400" b="1" dirty="0" smtClean="0"/>
              <a:t>Proces hledání duplicit začne v okamžiku, kdy rozbalíte roletku s jazykem</a:t>
            </a:r>
            <a:r>
              <a:rPr lang="cs-CZ" sz="1400" dirty="0" smtClean="0"/>
              <a:t>. V daném případě/příkladu se záznam se stejným názvem a rokem vydání již v OBD nachází, nejspíše se tedy jedná o duplicitu. Zda tomu tak skutečně je, můžete ověřit lupou vlevo dole, která otevře detail záznamu.</a:t>
            </a:r>
            <a:endParaRPr lang="cs-CZ" sz="1400" dirty="0"/>
          </a:p>
        </p:txBody>
      </p:sp>
    </p:spTree>
    <p:extLst>
      <p:ext uri="{BB962C8B-B14F-4D97-AF65-F5344CB8AC3E}">
        <p14:creationId xmlns:p14="http://schemas.microsoft.com/office/powerpoint/2010/main" val="157611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24</a:t>
            </a:fld>
            <a:endParaRPr lang="cs-CZ"/>
          </a:p>
        </p:txBody>
      </p:sp>
      <p:sp>
        <p:nvSpPr>
          <p:cNvPr id="2" name="TextovéPole 1"/>
          <p:cNvSpPr txBox="1"/>
          <p:nvPr/>
        </p:nvSpPr>
        <p:spPr>
          <a:xfrm>
            <a:off x="438061" y="1124744"/>
            <a:ext cx="8348524" cy="954107"/>
          </a:xfrm>
          <a:prstGeom prst="rect">
            <a:avLst/>
          </a:prstGeom>
          <a:noFill/>
        </p:spPr>
        <p:txBody>
          <a:bodyPr wrap="square" rtlCol="0">
            <a:spAutoFit/>
          </a:bodyPr>
          <a:lstStyle/>
          <a:p>
            <a:r>
              <a:rPr lang="cs-CZ" sz="1400" dirty="0" smtClean="0"/>
              <a:t>Řekněme, že jsme nově vytvářený záznam vyhodnotili jako jedinečný, případně žádná duplicita nebyla nalezena. Co dále?  </a:t>
            </a:r>
          </a:p>
          <a:p>
            <a:r>
              <a:rPr lang="cs-CZ" sz="1400" dirty="0" smtClean="0"/>
              <a:t>Kliknete na „blok“ u položky </a:t>
            </a:r>
            <a:r>
              <a:rPr lang="cs-CZ" sz="1400" b="1" dirty="0" smtClean="0"/>
              <a:t>„Druh výsledku (literární forma)“,</a:t>
            </a:r>
            <a:r>
              <a:rPr lang="cs-CZ" sz="1400" dirty="0" smtClean="0"/>
              <a:t> které otevře vyskakovací okno umožňující výběr druhu výsledku – stačí do tabulky kliknout na příslušnou položku, text funguje jako aktivní odkaz.</a:t>
            </a:r>
            <a:endParaRPr lang="cs-CZ" sz="1400" dirty="0"/>
          </a:p>
        </p:txBody>
      </p:sp>
      <p:pic>
        <p:nvPicPr>
          <p:cNvPr id="2050" name="Picture 2" descr="C:\Users\Belisarius\Desktop\Screenshot - 3_4_2014 , 22_57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33" y="2078851"/>
            <a:ext cx="8321681" cy="172819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elisarius\Desktop\Screenshot - 3_4_2014 , 23_02_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69" y="4725144"/>
            <a:ext cx="8385795" cy="163913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438061" y="4005064"/>
            <a:ext cx="8376752" cy="523220"/>
          </a:xfrm>
          <a:prstGeom prst="rect">
            <a:avLst/>
          </a:prstGeom>
          <a:noFill/>
        </p:spPr>
        <p:txBody>
          <a:bodyPr wrap="square" rtlCol="0">
            <a:spAutoFit/>
          </a:bodyPr>
          <a:lstStyle/>
          <a:p>
            <a:r>
              <a:rPr lang="cs-CZ" sz="1400" dirty="0" smtClean="0"/>
              <a:t>V dalším kroku si i rozbalovacího seznamu vyberete poddruh výsledku, čímž se aktivuje položka </a:t>
            </a:r>
            <a:r>
              <a:rPr lang="cs-CZ" sz="1400" b="1" dirty="0" smtClean="0"/>
              <a:t>„Založit nový záznam“</a:t>
            </a:r>
            <a:r>
              <a:rPr lang="cs-CZ" sz="1400" dirty="0" smtClean="0"/>
              <a:t>, nacházející uprostřed spodního okraje formuláře.</a:t>
            </a:r>
            <a:endParaRPr lang="cs-CZ" sz="1400" dirty="0"/>
          </a:p>
        </p:txBody>
      </p:sp>
    </p:spTree>
    <p:extLst>
      <p:ext uri="{BB962C8B-B14F-4D97-AF65-F5344CB8AC3E}">
        <p14:creationId xmlns:p14="http://schemas.microsoft.com/office/powerpoint/2010/main" val="3468417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25</a:t>
            </a:fld>
            <a:endParaRPr lang="cs-CZ"/>
          </a:p>
        </p:txBody>
      </p:sp>
      <p:sp>
        <p:nvSpPr>
          <p:cNvPr id="2" name="TextovéPole 1"/>
          <p:cNvSpPr txBox="1"/>
          <p:nvPr/>
        </p:nvSpPr>
        <p:spPr>
          <a:xfrm>
            <a:off x="438061" y="1124744"/>
            <a:ext cx="8348524" cy="3539430"/>
          </a:xfrm>
          <a:prstGeom prst="rect">
            <a:avLst/>
          </a:prstGeom>
          <a:noFill/>
        </p:spPr>
        <p:txBody>
          <a:bodyPr wrap="square" rtlCol="0">
            <a:spAutoFit/>
          </a:bodyPr>
          <a:lstStyle/>
          <a:p>
            <a:r>
              <a:rPr lang="cs-CZ" sz="1400" dirty="0" smtClean="0"/>
              <a:t>Po založení nového záznamu se otevře formulář obsahující pole k vyplnění podle toho, jaký druh výsledku jste na předešlé stránce zvolili. Údaje, které jste již zadali, se neztratily, ale přenesly do nově založeného formuláře.  </a:t>
            </a:r>
          </a:p>
          <a:p>
            <a:endParaRPr lang="cs-CZ" sz="1400" dirty="0"/>
          </a:p>
          <a:p>
            <a:r>
              <a:rPr lang="cs-CZ" sz="1400" b="1" dirty="0" smtClean="0"/>
              <a:t>Pole, jež je třeba vyplnit, lze rozdělit podle naléhavosti na 3 druhy:</a:t>
            </a:r>
          </a:p>
          <a:p>
            <a:endParaRPr lang="cs-CZ" sz="1400" dirty="0" smtClean="0"/>
          </a:p>
          <a:p>
            <a:pPr marL="342900" indent="-342900">
              <a:buAutoNum type="arabicParenR"/>
            </a:pPr>
            <a:r>
              <a:rPr lang="cs-CZ" sz="1400" b="1" dirty="0" smtClean="0"/>
              <a:t>Povinná</a:t>
            </a:r>
            <a:r>
              <a:rPr lang="cs-CZ" sz="1400" dirty="0" smtClean="0"/>
              <a:t> – ta je třeba vyplnit vždy. </a:t>
            </a:r>
            <a:r>
              <a:rPr lang="cs-CZ" sz="1400" b="1" dirty="0" smtClean="0">
                <a:solidFill>
                  <a:srgbClr val="FF0000"/>
                </a:solidFill>
              </a:rPr>
              <a:t>Mají modrou, případně červenou  barvu.</a:t>
            </a:r>
          </a:p>
          <a:p>
            <a:pPr marL="342900" indent="-342900">
              <a:buAutoNum type="arabicParenR"/>
            </a:pPr>
            <a:r>
              <a:rPr lang="cs-CZ" sz="1400" b="1" dirty="0" smtClean="0"/>
              <a:t>Doporučená či obsahově podmíněná </a:t>
            </a:r>
            <a:r>
              <a:rPr lang="cs-CZ" sz="1400" dirty="0" smtClean="0"/>
              <a:t>– </a:t>
            </a:r>
            <a:r>
              <a:rPr lang="cs-CZ" sz="1400" b="1" dirty="0" smtClean="0">
                <a:solidFill>
                  <a:srgbClr val="FF0000"/>
                </a:solidFill>
              </a:rPr>
              <a:t>Mají žlutou barvu. </a:t>
            </a:r>
            <a:r>
              <a:rPr lang="cs-CZ" sz="1400" dirty="0" smtClean="0"/>
              <a:t>Doporučené je např. pole pro URL či DOI článku, které slouží k zadávání odkazů na fulltext. Pokud jsou takové údaje známé, je nanejvýš dobré je vyplnit –  dobrovolnost plyne pouze z toho, že ne každý článek má DOI, nelze tedy tento údaj „natvrdo“ požadovat. </a:t>
            </a:r>
            <a:r>
              <a:rPr lang="cs-CZ" sz="1400" b="1" dirty="0" smtClean="0"/>
              <a:t>Doporučení se však mění v povinnost v případě IF článků u položky UT-WOS</a:t>
            </a:r>
            <a:r>
              <a:rPr lang="cs-CZ" sz="1400" dirty="0" smtClean="0"/>
              <a:t>, jehož uvedení je jedním ze základních formálních požadavků na bodové hodnocení výsledku. Zde obsahová podmíněnost související s celkovým kontextem hodnocení </a:t>
            </a:r>
            <a:r>
              <a:rPr lang="cs-CZ" sz="1400" dirty="0" err="1" smtClean="0"/>
              <a:t>VaVaI</a:t>
            </a:r>
            <a:r>
              <a:rPr lang="cs-CZ" sz="1400" dirty="0" smtClean="0"/>
              <a:t> mění doporučení v povinnost. Pouze proto, že zdaleka ne všechny články jsou na </a:t>
            </a:r>
            <a:r>
              <a:rPr lang="cs-CZ" sz="1400" dirty="0" err="1" smtClean="0"/>
              <a:t>WoS</a:t>
            </a:r>
            <a:r>
              <a:rPr lang="cs-CZ" sz="1400" dirty="0" smtClean="0"/>
              <a:t>, je toto pole doporučené a jakoby nepovinné.</a:t>
            </a:r>
          </a:p>
          <a:p>
            <a:pPr marL="342900" indent="-342900">
              <a:buAutoNum type="arabicParenR"/>
            </a:pPr>
            <a:r>
              <a:rPr lang="cs-CZ" sz="1400" b="1" dirty="0" smtClean="0"/>
              <a:t>Nepovinná </a:t>
            </a:r>
            <a:r>
              <a:rPr lang="cs-CZ" sz="1400" dirty="0" smtClean="0"/>
              <a:t>– </a:t>
            </a:r>
            <a:r>
              <a:rPr lang="cs-CZ" sz="1400" b="1" dirty="0" smtClean="0">
                <a:solidFill>
                  <a:srgbClr val="FF0000"/>
                </a:solidFill>
              </a:rPr>
              <a:t>označena bíle</a:t>
            </a:r>
            <a:r>
              <a:rPr lang="cs-CZ" sz="1400" dirty="0" smtClean="0"/>
              <a:t>. Bohužel, poněkud matoucí je, že bíle je označeno i pole pro kód důvěrnosti, kde je ovšem roletka přednastavena na </a:t>
            </a:r>
            <a:r>
              <a:rPr lang="cs-CZ" sz="1400" b="1" dirty="0" smtClean="0"/>
              <a:t>„S – nepodléhá ochraně“</a:t>
            </a:r>
            <a:r>
              <a:rPr lang="cs-CZ" sz="1400" dirty="0" smtClean="0"/>
              <a:t>, čili je de facto vyplněné (jiná hodnota než „S“ u nás v podstatě nepřipadá v úvahu). </a:t>
            </a:r>
            <a:endParaRPr lang="cs-CZ" sz="1400" dirty="0"/>
          </a:p>
        </p:txBody>
      </p:sp>
      <p:sp>
        <p:nvSpPr>
          <p:cNvPr id="3" name="TextovéPole 2"/>
          <p:cNvSpPr txBox="1"/>
          <p:nvPr/>
        </p:nvSpPr>
        <p:spPr>
          <a:xfrm>
            <a:off x="438061" y="4797152"/>
            <a:ext cx="8238395" cy="1815882"/>
          </a:xfrm>
          <a:prstGeom prst="rect">
            <a:avLst/>
          </a:prstGeom>
          <a:noFill/>
        </p:spPr>
        <p:txBody>
          <a:bodyPr wrap="square" rtlCol="0">
            <a:spAutoFit/>
          </a:bodyPr>
          <a:lstStyle/>
          <a:p>
            <a:r>
              <a:rPr lang="cs-CZ" sz="1400" b="1" dirty="0"/>
              <a:t>Pole, jež je třeba vyplnit, lze rozdělit podle </a:t>
            </a:r>
            <a:r>
              <a:rPr lang="cs-CZ" sz="1400" b="1" dirty="0" smtClean="0"/>
              <a:t>jejich povahy </a:t>
            </a:r>
            <a:r>
              <a:rPr lang="cs-CZ" sz="1400" b="1" dirty="0"/>
              <a:t>na </a:t>
            </a:r>
            <a:r>
              <a:rPr lang="cs-CZ" sz="1400" b="1" dirty="0" smtClean="0"/>
              <a:t>4 </a:t>
            </a:r>
            <a:r>
              <a:rPr lang="cs-CZ" sz="1400" b="1" dirty="0"/>
              <a:t>druhy</a:t>
            </a:r>
            <a:r>
              <a:rPr lang="cs-CZ" sz="1400" b="1" dirty="0" smtClean="0"/>
              <a:t>:</a:t>
            </a:r>
          </a:p>
          <a:p>
            <a:endParaRPr lang="cs-CZ" sz="1400" dirty="0"/>
          </a:p>
          <a:p>
            <a:pPr marL="342900" indent="-342900">
              <a:buAutoNum type="arabicParenR"/>
            </a:pPr>
            <a:r>
              <a:rPr lang="cs-CZ" sz="1400" b="1" dirty="0" smtClean="0"/>
              <a:t>Pole související s </a:t>
            </a:r>
            <a:r>
              <a:rPr lang="cs-CZ" sz="1400" b="1" dirty="0" err="1" smtClean="0"/>
              <a:t>workflow</a:t>
            </a:r>
            <a:r>
              <a:rPr lang="cs-CZ" sz="1400" b="1" dirty="0" smtClean="0"/>
              <a:t> </a:t>
            </a:r>
            <a:r>
              <a:rPr lang="cs-CZ" sz="1400" dirty="0" smtClean="0"/>
              <a:t>– např. pracoviště pro schválení</a:t>
            </a:r>
          </a:p>
          <a:p>
            <a:pPr marL="342900" indent="-342900">
              <a:buAutoNum type="arabicParenR"/>
            </a:pPr>
            <a:r>
              <a:rPr lang="cs-CZ" sz="1400" b="1" dirty="0" smtClean="0"/>
              <a:t>Pole s bibliografickými údaji </a:t>
            </a:r>
            <a:r>
              <a:rPr lang="cs-CZ" sz="1400" dirty="0" smtClean="0"/>
              <a:t>– např. časopis, stránky, ISSN, ISBN</a:t>
            </a:r>
          </a:p>
          <a:p>
            <a:pPr marL="342900" indent="-342900">
              <a:buAutoNum type="arabicParenR"/>
            </a:pPr>
            <a:r>
              <a:rPr lang="cs-CZ" sz="1400" b="1" dirty="0" smtClean="0"/>
              <a:t>Pole s údaji požadovanými RIV </a:t>
            </a:r>
            <a:r>
              <a:rPr lang="cs-CZ" sz="1400" dirty="0" smtClean="0"/>
              <a:t>– např. kód ochrany</a:t>
            </a:r>
          </a:p>
          <a:p>
            <a:pPr marL="342900" indent="-342900">
              <a:buAutoNum type="arabicParenR"/>
            </a:pPr>
            <a:r>
              <a:rPr lang="cs-CZ" sz="1400" b="1" dirty="0" smtClean="0"/>
              <a:t>Kombinovaná pole </a:t>
            </a:r>
            <a:r>
              <a:rPr lang="cs-CZ" sz="1400" dirty="0" smtClean="0"/>
              <a:t>– svojí povahou slouží 2-3 účelům uvedeným výše (např. autor je bibliografický údaj, současně je ovšem spojen s údaji o pracovištích, podle nichž se výsledky zasílají za jednotlivé fakulty a FN do RIV, stejně jako počítají interní evaluace).</a:t>
            </a:r>
            <a:endParaRPr lang="cs-CZ" dirty="0"/>
          </a:p>
        </p:txBody>
      </p:sp>
    </p:spTree>
    <p:extLst>
      <p:ext uri="{BB962C8B-B14F-4D97-AF65-F5344CB8AC3E}">
        <p14:creationId xmlns:p14="http://schemas.microsoft.com/office/powerpoint/2010/main" val="2840388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26</a:t>
            </a:fld>
            <a:endParaRPr lang="cs-CZ"/>
          </a:p>
        </p:txBody>
      </p:sp>
      <p:sp>
        <p:nvSpPr>
          <p:cNvPr id="2" name="TextovéPole 1"/>
          <p:cNvSpPr txBox="1"/>
          <p:nvPr/>
        </p:nvSpPr>
        <p:spPr>
          <a:xfrm>
            <a:off x="438061" y="1124744"/>
            <a:ext cx="8348524" cy="1600438"/>
          </a:xfrm>
          <a:prstGeom prst="rect">
            <a:avLst/>
          </a:prstGeom>
          <a:noFill/>
        </p:spPr>
        <p:txBody>
          <a:bodyPr wrap="square" rtlCol="0">
            <a:spAutoFit/>
          </a:bodyPr>
          <a:lstStyle/>
          <a:p>
            <a:r>
              <a:rPr lang="cs-CZ" sz="1400" dirty="0" smtClean="0"/>
              <a:t>Pole jsou vybavena bohatou kontextovou nápovědou, problémy by přesto mohly způsobit následující:</a:t>
            </a:r>
          </a:p>
          <a:p>
            <a:endParaRPr lang="cs-CZ" sz="1400" dirty="0"/>
          </a:p>
          <a:p>
            <a:r>
              <a:rPr lang="cs-CZ" sz="1400" b="1" dirty="0" smtClean="0"/>
              <a:t>1) Pracoviště pro schválení: </a:t>
            </a:r>
            <a:r>
              <a:rPr lang="cs-CZ" sz="1400" dirty="0" smtClean="0"/>
              <a:t>Zde budou nabídnuta pracoviště nikoliv podle toho, za jaké pracoviště záznam právě pořizujete (takovou skutečnost nemůže aplikace předpokládat), ale podle vašich úvazků a studijních vztahů k UK, případně FN. Takže přestože vyplňujete záznam za např. 2. LF UK, může vám OBD nabídnout jako kontrolní pracoviště třeba FF UK, kde máte DPČ anebo studium, ačkoliv toto se záznamem vůbec nesouvisí. Na to je třeba dát pozor a zvolit 2. LF či FNM, případně kliniky či ústavy zmíněných VO.  </a:t>
            </a:r>
            <a:endParaRPr lang="cs-CZ" sz="1400" dirty="0"/>
          </a:p>
        </p:txBody>
      </p:sp>
      <p:pic>
        <p:nvPicPr>
          <p:cNvPr id="3074" name="Picture 2" descr="C:\Users\Belisarius\Desktop\Screenshot - 4_4_2014 , 0_19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64" y="2924944"/>
            <a:ext cx="8124317"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027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27</a:t>
            </a:fld>
            <a:endParaRPr lang="cs-CZ"/>
          </a:p>
        </p:txBody>
      </p:sp>
      <p:sp>
        <p:nvSpPr>
          <p:cNvPr id="2" name="TextovéPole 1"/>
          <p:cNvSpPr txBox="1"/>
          <p:nvPr/>
        </p:nvSpPr>
        <p:spPr>
          <a:xfrm>
            <a:off x="438061" y="1124744"/>
            <a:ext cx="8348524" cy="738664"/>
          </a:xfrm>
          <a:prstGeom prst="rect">
            <a:avLst/>
          </a:prstGeom>
          <a:noFill/>
        </p:spPr>
        <p:txBody>
          <a:bodyPr wrap="square" rtlCol="0">
            <a:spAutoFit/>
          </a:bodyPr>
          <a:lstStyle/>
          <a:p>
            <a:r>
              <a:rPr lang="cs-CZ" sz="1400" b="1" dirty="0" smtClean="0"/>
              <a:t>2) Domácí autoři: </a:t>
            </a:r>
            <a:r>
              <a:rPr lang="cs-CZ" sz="1400" dirty="0" smtClean="0"/>
              <a:t>podobně, jako u pracoviště pro schválení, i zde se domácím autorům objevují všechny možné úvazky na VO, sdílejících OBD. Nepatřičné úvazky je proto potřeba křížkem odstranit:</a:t>
            </a:r>
          </a:p>
          <a:p>
            <a:endParaRPr lang="cs-CZ" sz="1400" dirty="0"/>
          </a:p>
        </p:txBody>
      </p:sp>
      <p:pic>
        <p:nvPicPr>
          <p:cNvPr id="4099" name="Picture 3" descr="C:\Users\Belisarius\Desktop\Screenshot - 4_4_2014 , 0_31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65" y="2018834"/>
            <a:ext cx="6553200" cy="1924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39552" y="1709519"/>
            <a:ext cx="7848872" cy="307777"/>
          </a:xfrm>
          <a:prstGeom prst="rect">
            <a:avLst/>
          </a:prstGeom>
          <a:noFill/>
        </p:spPr>
        <p:txBody>
          <a:bodyPr wrap="square" rtlCol="0">
            <a:spAutoFit/>
          </a:bodyPr>
          <a:lstStyle/>
          <a:p>
            <a:r>
              <a:rPr lang="cs-CZ" sz="1400" dirty="0" smtClean="0"/>
              <a:t>Seznam pracovišť před úpravou:</a:t>
            </a:r>
            <a:endParaRPr lang="cs-CZ" sz="1400" dirty="0"/>
          </a:p>
        </p:txBody>
      </p:sp>
      <p:pic>
        <p:nvPicPr>
          <p:cNvPr id="4100" name="Picture 4" descr="C:\Users\Belisarius\Desktop\Screenshot - 4_4_2014 , 0_39_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314" y="4240088"/>
            <a:ext cx="6556251" cy="1479266"/>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454457" y="3995191"/>
            <a:ext cx="7272808" cy="307777"/>
          </a:xfrm>
          <a:prstGeom prst="rect">
            <a:avLst/>
          </a:prstGeom>
          <a:noFill/>
        </p:spPr>
        <p:txBody>
          <a:bodyPr wrap="square" rtlCol="0">
            <a:spAutoFit/>
          </a:bodyPr>
          <a:lstStyle/>
          <a:p>
            <a:r>
              <a:rPr lang="cs-CZ" sz="1400" dirty="0" smtClean="0"/>
              <a:t>Seznam pracovišť po úpravě (odstraněna </a:t>
            </a:r>
            <a:r>
              <a:rPr lang="cs-CZ" sz="1400" dirty="0" err="1" smtClean="0"/>
              <a:t>PřF</a:t>
            </a:r>
            <a:r>
              <a:rPr lang="cs-CZ" sz="1400" dirty="0" smtClean="0"/>
              <a:t> křížkem vpravo):</a:t>
            </a:r>
            <a:endParaRPr lang="cs-CZ" sz="1400" dirty="0"/>
          </a:p>
        </p:txBody>
      </p:sp>
    </p:spTree>
    <p:extLst>
      <p:ext uri="{BB962C8B-B14F-4D97-AF65-F5344CB8AC3E}">
        <p14:creationId xmlns:p14="http://schemas.microsoft.com/office/powerpoint/2010/main" val="4237891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28</a:t>
            </a:fld>
            <a:endParaRPr lang="cs-CZ"/>
          </a:p>
        </p:txBody>
      </p:sp>
      <p:sp>
        <p:nvSpPr>
          <p:cNvPr id="2" name="TextovéPole 1"/>
          <p:cNvSpPr txBox="1"/>
          <p:nvPr/>
        </p:nvSpPr>
        <p:spPr>
          <a:xfrm>
            <a:off x="427568" y="980728"/>
            <a:ext cx="8348524" cy="1169551"/>
          </a:xfrm>
          <a:prstGeom prst="rect">
            <a:avLst/>
          </a:prstGeom>
          <a:noFill/>
        </p:spPr>
        <p:txBody>
          <a:bodyPr wrap="square" rtlCol="0">
            <a:spAutoFit/>
          </a:bodyPr>
          <a:lstStyle/>
          <a:p>
            <a:r>
              <a:rPr lang="cs-CZ" sz="1400" dirty="0" smtClean="0"/>
              <a:t>K autorům (tvůrcům) je potřeba poznamenat následující:</a:t>
            </a:r>
          </a:p>
          <a:p>
            <a:pPr marL="342900" indent="-342900">
              <a:buAutoNum type="arabicParenR"/>
            </a:pPr>
            <a:r>
              <a:rPr lang="cs-CZ" sz="1400" dirty="0" smtClean="0"/>
              <a:t>Volte domácí autory podle afiliací v článcích, domácími autory jsou zaměstnanci/studenti, kteří deklarují příslušnost k některé z fakult UK či příslušné FN.</a:t>
            </a:r>
          </a:p>
          <a:p>
            <a:pPr marL="342900" indent="-342900">
              <a:buAutoNum type="arabicParenR"/>
            </a:pPr>
            <a:r>
              <a:rPr lang="cs-CZ" sz="1400" dirty="0" smtClean="0"/>
              <a:t>Domácí tvůrce volíte z číselníku, který se otevře po kliknutí na ikonku „bloku“ v příslušném autorském řádku </a:t>
            </a:r>
          </a:p>
          <a:p>
            <a:endParaRPr lang="cs-CZ" sz="1400" dirty="0"/>
          </a:p>
        </p:txBody>
      </p:sp>
      <p:pic>
        <p:nvPicPr>
          <p:cNvPr id="5122" name="Picture 2" descr="C:\Users\Belisarius\Desktop\Screenshot - 4_4_2014 , 1_16_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826" y="1988840"/>
            <a:ext cx="6734175" cy="704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580280" y="3501008"/>
            <a:ext cx="3637633" cy="2462213"/>
          </a:xfrm>
          <a:prstGeom prst="rect">
            <a:avLst/>
          </a:prstGeom>
          <a:noFill/>
        </p:spPr>
        <p:txBody>
          <a:bodyPr wrap="square" rtlCol="0">
            <a:spAutoFit/>
          </a:bodyPr>
          <a:lstStyle/>
          <a:p>
            <a:r>
              <a:rPr lang="cs-CZ" sz="1400" dirty="0" smtClean="0"/>
              <a:t>3)  Při vyplňování domácích autorů </a:t>
            </a:r>
            <a:r>
              <a:rPr lang="cs-CZ" sz="1400" b="1" dirty="0" smtClean="0"/>
              <a:t>doporučuji </a:t>
            </a:r>
            <a:r>
              <a:rPr lang="cs-CZ" sz="1400" dirty="0" smtClean="0"/>
              <a:t>použít vedle příjmení alespoň iniciály křestního jména, u jmen s předpokladem velkého množství jmenovců potom celého jména – vzhledem k tomu, že vyhledávač prohledává celou databázi desítek tisíc zaměstnanců UK a FN, mohli byste obdržet několikastránkový seznam; je sice možno omezit vyhledávání na 2. LF UK a FNM, ale to je další volba, kterou byste navíc museli zrušit v okamžiku zadávání autorů z jiných fakult či FN.</a:t>
            </a:r>
            <a:endParaRPr lang="cs-CZ" sz="1400" dirty="0"/>
          </a:p>
        </p:txBody>
      </p:sp>
      <p:pic>
        <p:nvPicPr>
          <p:cNvPr id="5123" name="Picture 3" descr="C:\Users\Belisarius\Desktop\Screenshot - 4_4_2014 , 1_23_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7620" y="2852936"/>
            <a:ext cx="4248472" cy="356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2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29</a:t>
            </a:fld>
            <a:endParaRPr lang="cs-CZ"/>
          </a:p>
        </p:txBody>
      </p:sp>
      <p:sp>
        <p:nvSpPr>
          <p:cNvPr id="2" name="TextovéPole 1"/>
          <p:cNvSpPr txBox="1"/>
          <p:nvPr/>
        </p:nvSpPr>
        <p:spPr>
          <a:xfrm>
            <a:off x="427568" y="980728"/>
            <a:ext cx="8348524" cy="954107"/>
          </a:xfrm>
          <a:prstGeom prst="rect">
            <a:avLst/>
          </a:prstGeom>
          <a:noFill/>
        </p:spPr>
        <p:txBody>
          <a:bodyPr wrap="square" rtlCol="0">
            <a:spAutoFit/>
          </a:bodyPr>
          <a:lstStyle/>
          <a:p>
            <a:r>
              <a:rPr lang="cs-CZ" sz="1400" b="1" dirty="0" smtClean="0"/>
              <a:t>Doporučuji: </a:t>
            </a:r>
            <a:r>
              <a:rPr lang="cs-CZ" sz="1400" dirty="0" smtClean="0"/>
              <a:t>Před samotným vyplňováním spočítat celkový počet autorů a podle jejich počtu si s pomocí menu pod seznamem autorů vytvořit příslušný počet polí – OBD totiž při přidání každého řádku pro nového autora znovu načítá formulář, takže takovýmto hromadným přidáním polí pro autory si významně ušetříte čas.</a:t>
            </a:r>
          </a:p>
          <a:p>
            <a:endParaRPr lang="cs-CZ" sz="1400" dirty="0"/>
          </a:p>
        </p:txBody>
      </p:sp>
      <p:pic>
        <p:nvPicPr>
          <p:cNvPr id="6146" name="Picture 2" descr="C:\Users\Belisarius\Desktop\Screenshot - 4_4_2014 , 1_28_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06632"/>
            <a:ext cx="6791325" cy="2219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427568" y="4581128"/>
            <a:ext cx="8176880" cy="523220"/>
          </a:xfrm>
          <a:prstGeom prst="rect">
            <a:avLst/>
          </a:prstGeom>
          <a:noFill/>
        </p:spPr>
        <p:txBody>
          <a:bodyPr wrap="square" rtlCol="0">
            <a:spAutoFit/>
          </a:bodyPr>
          <a:lstStyle/>
          <a:p>
            <a:r>
              <a:rPr lang="cs-CZ" sz="1400" b="1" dirty="0" smtClean="0"/>
              <a:t>3) Uložit záznam </a:t>
            </a:r>
            <a:r>
              <a:rPr lang="cs-CZ" sz="1400" dirty="0" smtClean="0"/>
              <a:t>– položka zcela dole pod formulářem – pokud jsou všechna povinná pole vyplněna, je možné uložit jako „úplný“, pokud některá povinná pole vyplněna nejsou, lze uložit jen jako „rozpracovaný“.</a:t>
            </a:r>
            <a:endParaRPr lang="cs-CZ" sz="1400" dirty="0"/>
          </a:p>
        </p:txBody>
      </p:sp>
      <p:pic>
        <p:nvPicPr>
          <p:cNvPr id="6147" name="Picture 3" descr="C:\Users\Belisarius\Desktop\Screenshot - 4_4_2014 , 1_56_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67" y="5229200"/>
            <a:ext cx="8348525" cy="72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339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454456" y="172672"/>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2) Obecně o sběru </a:t>
            </a:r>
            <a:r>
              <a:rPr lang="cs-CZ" sz="2800" b="1" dirty="0" smtClean="0">
                <a:ln w="50800"/>
                <a:solidFill>
                  <a:schemeClr val="bg1">
                    <a:shade val="50000"/>
                  </a:schemeClr>
                </a:solidFill>
                <a:effectLst>
                  <a:outerShdw blurRad="38100" dist="38100" dir="2700000" algn="tl">
                    <a:srgbClr val="000000">
                      <a:alpha val="43137"/>
                    </a:srgbClr>
                  </a:outerShdw>
                </a:effectLst>
              </a:rPr>
              <a:t>RIV16, </a:t>
            </a:r>
            <a:r>
              <a:rPr lang="cs-CZ" sz="2800" b="1" dirty="0" smtClean="0">
                <a:ln w="50800"/>
                <a:solidFill>
                  <a:schemeClr val="bg1">
                    <a:shade val="50000"/>
                  </a:schemeClr>
                </a:solidFill>
                <a:effectLst>
                  <a:outerShdw blurRad="38100" dist="38100" dir="2700000" algn="tl">
                    <a:srgbClr val="000000">
                      <a:alpha val="43137"/>
                    </a:srgbClr>
                  </a:outerShdw>
                </a:effectLst>
              </a:rPr>
              <a:t>přehled záznamů</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2" name="TextovéPole 1"/>
          <p:cNvSpPr txBox="1"/>
          <p:nvPr/>
        </p:nvSpPr>
        <p:spPr>
          <a:xfrm>
            <a:off x="470456" y="980728"/>
            <a:ext cx="8321635" cy="2246769"/>
          </a:xfrm>
          <a:prstGeom prst="rect">
            <a:avLst/>
          </a:prstGeom>
          <a:noFill/>
        </p:spPr>
        <p:txBody>
          <a:bodyPr wrap="square" rtlCol="0">
            <a:spAutoFit/>
          </a:bodyPr>
          <a:lstStyle/>
          <a:p>
            <a:r>
              <a:rPr lang="cs-CZ" sz="1400" dirty="0" smtClean="0"/>
              <a:t>Vážení uživatelé, </a:t>
            </a:r>
          </a:p>
          <a:p>
            <a:r>
              <a:rPr lang="cs-CZ" sz="1400" dirty="0" smtClean="0"/>
              <a:t>ačkoliv „veřejná“ fáze sběru teprve začíná, byla databáze publikační činnosti – OBD – stejně jako v minulých letech v „neveřejné“ fázi naplněna recenzovanými (impaktovanými) publikacemi, nalezenými podle afiliací k 2. LF UK a FN Motol v databázích WoS, SCOPUS a BMC. Vzhledem k tomu, </a:t>
            </a:r>
            <a:r>
              <a:rPr lang="cs-CZ" sz="1400" b="1" dirty="0" smtClean="0"/>
              <a:t>že OBD je aplikací sdílenou s ostatními fakultami UK a 4 fakultními nemocnicemi</a:t>
            </a:r>
            <a:r>
              <a:rPr lang="cs-CZ" sz="1400" dirty="0" smtClean="0"/>
              <a:t>, můžete se setkat se situací, že Váš záznam již zaznamenal uživatel některé z těchto organizací. To na jedné straně usnadňuje práci s vyplňováním (záznam již pořídila jiná fakulta, FN), na straně druhé, v případě chyb v takovém záznamu, práci naopak přidává, protože místo prosté opravy je třeba kontaktovat tamní uživatele či správce s žádostí o nápravu.</a:t>
            </a:r>
          </a:p>
          <a:p>
            <a:endParaRPr lang="cs-CZ" sz="1400" dirty="0" smtClean="0"/>
          </a:p>
          <a:p>
            <a:r>
              <a:rPr lang="cs-CZ" sz="1400" dirty="0" smtClean="0"/>
              <a:t>Souhrnně situace v OBD nyní </a:t>
            </a:r>
            <a:r>
              <a:rPr lang="cs-CZ" sz="1400" dirty="0" smtClean="0"/>
              <a:t>(21.4</a:t>
            </a:r>
            <a:r>
              <a:rPr lang="cs-CZ" sz="1400" dirty="0" smtClean="0"/>
              <a:t>. </a:t>
            </a:r>
            <a:r>
              <a:rPr lang="cs-CZ" sz="1400" dirty="0" smtClean="0"/>
              <a:t>2016) </a:t>
            </a:r>
            <a:r>
              <a:rPr lang="cs-CZ" sz="1400" dirty="0" smtClean="0"/>
              <a:t>vypadá následovně:  </a:t>
            </a:r>
            <a:endParaRPr lang="cs-CZ" sz="1400" dirty="0"/>
          </a:p>
        </p:txBody>
      </p:sp>
      <p:graphicFrame>
        <p:nvGraphicFramePr>
          <p:cNvPr id="7" name="Tabulka 6"/>
          <p:cNvGraphicFramePr>
            <a:graphicFrameLocks noGrp="1"/>
          </p:cNvGraphicFramePr>
          <p:nvPr>
            <p:extLst>
              <p:ext uri="{D42A27DB-BD31-4B8C-83A1-F6EECF244321}">
                <p14:modId xmlns:p14="http://schemas.microsoft.com/office/powerpoint/2010/main" val="2722313398"/>
              </p:ext>
            </p:extLst>
          </p:nvPr>
        </p:nvGraphicFramePr>
        <p:xfrm>
          <a:off x="5724128" y="3789040"/>
          <a:ext cx="2286000" cy="1413510"/>
        </p:xfrm>
        <a:graphic>
          <a:graphicData uri="http://schemas.openxmlformats.org/drawingml/2006/table">
            <a:tbl>
              <a:tblPr>
                <a:effectLst>
                  <a:outerShdw blurRad="50800" dist="38100" dir="18900000" algn="bl" rotWithShape="0">
                    <a:prstClr val="black">
                      <a:alpha val="40000"/>
                    </a:prstClr>
                  </a:outerShdw>
                  <a:reflection blurRad="6350" stA="50000" endA="300" endPos="90000" dir="5400000" sy="-100000" algn="bl" rotWithShape="0"/>
                </a:effectLst>
              </a:tblPr>
              <a:tblGrid>
                <a:gridCol w="1485900"/>
                <a:gridCol w="800100"/>
              </a:tblGrid>
              <a:tr h="0">
                <a:tc>
                  <a:txBody>
                    <a:bodyPr/>
                    <a:lstStyle/>
                    <a:p>
                      <a:pPr algn="ctr" fontAlgn="b"/>
                      <a:r>
                        <a:rPr lang="cs-CZ" sz="1200" b="1" i="0" u="none" strike="noStrike" dirty="0">
                          <a:solidFill>
                            <a:srgbClr val="000000"/>
                          </a:solidFill>
                          <a:effectLst/>
                          <a:latin typeface="Calibri"/>
                        </a:rPr>
                        <a:t>Typ publikace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cell3D prstMaterial="dkEdge">
                      <a:bevel prst="artDeco"/>
                      <a:lightRig rig="flood" dir="t"/>
                    </a:cell3D>
                    <a:solidFill>
                      <a:srgbClr val="B8CCE4"/>
                    </a:solidFill>
                  </a:tcPr>
                </a:tc>
                <a:tc>
                  <a:txBody>
                    <a:bodyPr/>
                    <a:lstStyle/>
                    <a:p>
                      <a:pPr algn="ctr" fontAlgn="b"/>
                      <a:r>
                        <a:rPr lang="cs-CZ" sz="1400" b="1" i="0" u="none" strike="noStrike" dirty="0">
                          <a:solidFill>
                            <a:srgbClr val="000000"/>
                          </a:solidFill>
                          <a:effectLst/>
                          <a:latin typeface="Calibri"/>
                        </a:rPr>
                        <a:t>počet</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cell3D prstMaterial="dkEdge">
                      <a:bevel prst="artDeco"/>
                      <a:lightRig rig="flood" dir="t"/>
                    </a:cell3D>
                    <a:solidFill>
                      <a:srgbClr val="B8CCE4"/>
                    </a:solidFill>
                  </a:tcPr>
                </a:tc>
              </a:tr>
              <a:tr h="238125">
                <a:tc>
                  <a:txBody>
                    <a:bodyPr/>
                    <a:lstStyle/>
                    <a:p>
                      <a:pPr algn="ctr" fontAlgn="b"/>
                      <a:r>
                        <a:rPr lang="cs-CZ" sz="1200" b="1" i="0" u="none" strike="noStrike" dirty="0">
                          <a:solidFill>
                            <a:srgbClr val="000000"/>
                          </a:solidFill>
                          <a:effectLst/>
                          <a:latin typeface="Calibri"/>
                        </a:rPr>
                        <a:t>český recenzovaný</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cell3D prstMaterial="dkEdge">
                      <a:bevel prst="artDeco"/>
                      <a:lightRig rig="flood" dir="t"/>
                    </a:cell3D>
                    <a:solidFill>
                      <a:srgbClr val="DCE6F1"/>
                    </a:solidFill>
                  </a:tcPr>
                </a:tc>
                <a:tc>
                  <a:txBody>
                    <a:bodyPr/>
                    <a:lstStyle/>
                    <a:p>
                      <a:pPr algn="ctr" fontAlgn="b"/>
                      <a:r>
                        <a:rPr lang="cs-CZ" sz="1400" b="1" i="0" u="none" strike="noStrike" dirty="0" smtClean="0">
                          <a:solidFill>
                            <a:srgbClr val="000000"/>
                          </a:solidFill>
                          <a:effectLst/>
                          <a:latin typeface="Calibri"/>
                        </a:rPr>
                        <a:t>39</a:t>
                      </a:r>
                      <a:endParaRPr lang="cs-CZ" sz="1400" b="1"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cell3D prstMaterial="dkEdge">
                      <a:bevel prst="artDeco"/>
                      <a:lightRig rig="flood" dir="t"/>
                    </a:cell3D>
                    <a:solidFill>
                      <a:srgbClr val="DCE6F1"/>
                    </a:solidFill>
                  </a:tcPr>
                </a:tc>
              </a:tr>
              <a:tr h="238125">
                <a:tc>
                  <a:txBody>
                    <a:bodyPr/>
                    <a:lstStyle/>
                    <a:p>
                      <a:pPr algn="ctr" fontAlgn="b"/>
                      <a:r>
                        <a:rPr lang="cs-CZ" sz="1200" b="1" i="0" u="none" strike="noStrike">
                          <a:solidFill>
                            <a:srgbClr val="000000"/>
                          </a:solidFill>
                          <a:effectLst/>
                          <a:latin typeface="Calibri"/>
                        </a:rPr>
                        <a:t>SCOPUS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cell3D prstMaterial="dkEdge">
                      <a:bevel prst="artDeco"/>
                      <a:lightRig rig="flood" dir="t"/>
                    </a:cell3D>
                    <a:solidFill>
                      <a:srgbClr val="B8CCE4"/>
                    </a:solidFill>
                  </a:tcPr>
                </a:tc>
                <a:tc>
                  <a:txBody>
                    <a:bodyPr/>
                    <a:lstStyle/>
                    <a:p>
                      <a:pPr algn="ctr" fontAlgn="b"/>
                      <a:r>
                        <a:rPr lang="cs-CZ" sz="1400" b="1" i="0" u="none" strike="noStrike" dirty="0" smtClean="0">
                          <a:solidFill>
                            <a:srgbClr val="000000"/>
                          </a:solidFill>
                          <a:effectLst/>
                          <a:latin typeface="Calibri"/>
                        </a:rPr>
                        <a:t>163</a:t>
                      </a:r>
                      <a:endParaRPr lang="cs-CZ" sz="1400" b="1"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cell3D prstMaterial="dkEdge">
                      <a:bevel prst="artDeco"/>
                      <a:lightRig rig="flood" dir="t"/>
                    </a:cell3D>
                    <a:solidFill>
                      <a:srgbClr val="B8CCE4"/>
                    </a:solidFill>
                  </a:tcPr>
                </a:tc>
              </a:tr>
              <a:tr h="238125">
                <a:tc>
                  <a:txBody>
                    <a:bodyPr/>
                    <a:lstStyle/>
                    <a:p>
                      <a:pPr algn="ctr" fontAlgn="b"/>
                      <a:r>
                        <a:rPr lang="cs-CZ" sz="1200" b="1" i="0" u="none" strike="noStrike" dirty="0">
                          <a:solidFill>
                            <a:srgbClr val="000000"/>
                          </a:solidFill>
                          <a:effectLst/>
                          <a:latin typeface="Calibri"/>
                        </a:rPr>
                        <a:t>Web of Science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cell3D prstMaterial="dkEdge">
                      <a:bevel prst="artDeco"/>
                      <a:lightRig rig="flood" dir="t"/>
                    </a:cell3D>
                    <a:solidFill>
                      <a:srgbClr val="DCE6F1"/>
                    </a:solidFill>
                  </a:tcPr>
                </a:tc>
                <a:tc>
                  <a:txBody>
                    <a:bodyPr/>
                    <a:lstStyle/>
                    <a:p>
                      <a:pPr algn="ctr" fontAlgn="b"/>
                      <a:r>
                        <a:rPr lang="cs-CZ" sz="1400" b="1" i="0" u="none" strike="noStrike" dirty="0" smtClean="0">
                          <a:solidFill>
                            <a:srgbClr val="000000"/>
                          </a:solidFill>
                          <a:effectLst/>
                          <a:latin typeface="Calibri"/>
                        </a:rPr>
                        <a:t>353</a:t>
                      </a:r>
                      <a:endParaRPr lang="cs-CZ" sz="1400" b="1"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cell3D prstMaterial="dkEdge">
                      <a:bevel prst="artDeco"/>
                      <a:lightRig rig="flood" dir="t"/>
                    </a:cell3D>
                    <a:solidFill>
                      <a:srgbClr val="DCE6F1"/>
                    </a:solidFill>
                  </a:tcPr>
                </a:tc>
              </a:tr>
              <a:tr h="238125">
                <a:tc>
                  <a:txBody>
                    <a:bodyPr/>
                    <a:lstStyle/>
                    <a:p>
                      <a:pPr algn="ctr" fontAlgn="b"/>
                      <a:r>
                        <a:rPr lang="cs-CZ" sz="1200" b="1" i="0" u="none" strike="noStrike" dirty="0">
                          <a:solidFill>
                            <a:srgbClr val="000000"/>
                          </a:solidFill>
                          <a:effectLst/>
                          <a:latin typeface="Calibri"/>
                        </a:rPr>
                        <a:t>ostatní</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cell3D prstMaterial="dkEdge">
                      <a:bevel prst="artDeco"/>
                      <a:lightRig rig="flood" dir="t"/>
                    </a:cell3D>
                    <a:solidFill>
                      <a:srgbClr val="B8CCE4"/>
                    </a:solidFill>
                  </a:tcPr>
                </a:tc>
                <a:tc>
                  <a:txBody>
                    <a:bodyPr/>
                    <a:lstStyle/>
                    <a:p>
                      <a:pPr algn="ctr" fontAlgn="b"/>
                      <a:r>
                        <a:rPr lang="cs-CZ" sz="1400" b="1" i="0" u="none" strike="noStrike" dirty="0" smtClean="0">
                          <a:solidFill>
                            <a:srgbClr val="000000"/>
                          </a:solidFill>
                          <a:effectLst/>
                          <a:latin typeface="Calibri"/>
                        </a:rPr>
                        <a:t>84</a:t>
                      </a:r>
                      <a:endParaRPr lang="cs-CZ" sz="1400" b="1"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cell3D prstMaterial="dkEdge">
                      <a:bevel prst="artDeco"/>
                      <a:lightRig rig="flood" dir="t"/>
                    </a:cell3D>
                    <a:solidFill>
                      <a:srgbClr val="B8CCE4"/>
                    </a:solidFill>
                  </a:tcPr>
                </a:tc>
              </a:tr>
              <a:tr h="238125">
                <a:tc>
                  <a:txBody>
                    <a:bodyPr/>
                    <a:lstStyle/>
                    <a:p>
                      <a:pPr algn="ctr" fontAlgn="b"/>
                      <a:r>
                        <a:rPr lang="cs-CZ" sz="1200" b="1" i="0" u="none" strike="noStrike" dirty="0">
                          <a:solidFill>
                            <a:srgbClr val="000000"/>
                          </a:solidFill>
                          <a:effectLst/>
                          <a:latin typeface="Calibri"/>
                        </a:rPr>
                        <a:t>celkem</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cell3D prstMaterial="dkEdge">
                      <a:bevel prst="artDeco"/>
                      <a:lightRig rig="flood" dir="t"/>
                    </a:cell3D>
                    <a:solidFill>
                      <a:srgbClr val="DCE6F1"/>
                    </a:solidFill>
                  </a:tcPr>
                </a:tc>
                <a:tc>
                  <a:txBody>
                    <a:bodyPr/>
                    <a:lstStyle/>
                    <a:p>
                      <a:pPr algn="ctr" fontAlgn="b"/>
                      <a:r>
                        <a:rPr lang="cs-CZ" sz="1400" b="1" i="0" u="none" strike="noStrike" dirty="0" smtClean="0">
                          <a:solidFill>
                            <a:srgbClr val="000000"/>
                          </a:solidFill>
                          <a:effectLst/>
                          <a:latin typeface="Calibri"/>
                        </a:rPr>
                        <a:t>639</a:t>
                      </a:r>
                      <a:endParaRPr lang="cs-CZ" sz="1400" b="1"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cell3D prstMaterial="dkEdge">
                      <a:bevel prst="artDeco"/>
                      <a:lightRig rig="flood" dir="t"/>
                    </a:cell3D>
                    <a:solidFill>
                      <a:srgbClr val="DCE6F1"/>
                    </a:solidFill>
                  </a:tcPr>
                </a:tc>
              </a:tr>
            </a:tbl>
          </a:graphicData>
        </a:graphic>
      </p:graphicFrame>
      <p:sp>
        <p:nvSpPr>
          <p:cNvPr id="8" name="TextovéPole 7"/>
          <p:cNvSpPr txBox="1"/>
          <p:nvPr/>
        </p:nvSpPr>
        <p:spPr>
          <a:xfrm>
            <a:off x="454456" y="3429000"/>
            <a:ext cx="5184576" cy="2308324"/>
          </a:xfrm>
          <a:prstGeom prst="rect">
            <a:avLst/>
          </a:prstGeom>
          <a:noFill/>
        </p:spPr>
        <p:txBody>
          <a:bodyPr wrap="square" rtlCol="0">
            <a:spAutoFit/>
          </a:bodyPr>
          <a:lstStyle/>
          <a:p>
            <a:r>
              <a:rPr lang="cs-CZ" dirty="0" smtClean="0"/>
              <a:t>Je třeba udělat následující:</a:t>
            </a:r>
          </a:p>
          <a:p>
            <a:r>
              <a:rPr lang="cs-CZ" sz="1400" b="1" dirty="0" smtClean="0"/>
              <a:t>1, zkontrolovat již zadané záznamy </a:t>
            </a:r>
            <a:r>
              <a:rPr lang="cs-CZ" sz="1400" dirty="0" smtClean="0"/>
              <a:t>(zejména autory a granty)</a:t>
            </a:r>
          </a:p>
          <a:p>
            <a:r>
              <a:rPr lang="cs-CZ" sz="1400" b="1" dirty="0" smtClean="0"/>
              <a:t>2, u rozpracovaných doplnit patřičné údaje </a:t>
            </a:r>
            <a:r>
              <a:rPr lang="cs-CZ" sz="1400" dirty="0" smtClean="0"/>
              <a:t>(zejména se týká chybějících anglických abstraktů)</a:t>
            </a:r>
          </a:p>
          <a:p>
            <a:r>
              <a:rPr lang="cs-CZ" sz="1400" b="1" dirty="0" smtClean="0"/>
              <a:t>3, doplnit chybějící publikace</a:t>
            </a:r>
          </a:p>
          <a:p>
            <a:r>
              <a:rPr lang="cs-CZ" sz="1400" b="1" dirty="0" smtClean="0"/>
              <a:t>4</a:t>
            </a:r>
            <a:r>
              <a:rPr lang="cs-CZ" sz="1400" dirty="0" smtClean="0"/>
              <a:t>, u autorů s FNM, případně 2LF+FNM úvazkem tyto úvazky doplnit, případně </a:t>
            </a:r>
            <a:r>
              <a:rPr lang="cs-CZ" sz="1400" b="1" dirty="0" smtClean="0"/>
              <a:t>zajistit informovaný souhlas </a:t>
            </a:r>
            <a:r>
              <a:rPr lang="cs-CZ" sz="1400" dirty="0" smtClean="0"/>
              <a:t>dotyčných zaměstnanců-autorů se zpracováním dat a předání tohoto souhlasu na personální oddělení FNM. Pozn.: bez tohoto souhlasu nelze zaměstnance FNM vést v OBD jako domácího autora.</a:t>
            </a:r>
            <a:endParaRPr lang="cs-CZ" sz="1400" dirty="0"/>
          </a:p>
        </p:txBody>
      </p:sp>
      <p:sp>
        <p:nvSpPr>
          <p:cNvPr id="10" name="Zástupný symbol pro číslo snímku 9"/>
          <p:cNvSpPr>
            <a:spLocks noGrp="1"/>
          </p:cNvSpPr>
          <p:nvPr>
            <p:ph type="sldNum" sz="quarter" idx="12"/>
          </p:nvPr>
        </p:nvSpPr>
        <p:spPr/>
        <p:txBody>
          <a:bodyPr/>
          <a:lstStyle/>
          <a:p>
            <a:fld id="{3566A368-543A-4B79-8827-038F27F70D23}" type="slidenum">
              <a:rPr lang="cs-CZ" smtClean="0"/>
              <a:pPr/>
              <a:t>3</a:t>
            </a:fld>
            <a:endParaRPr lang="cs-CZ"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4457" y="188640"/>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5) OBD - stručný návod</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8" name="Zástupný symbol pro číslo snímku 7"/>
          <p:cNvSpPr>
            <a:spLocks noGrp="1"/>
          </p:cNvSpPr>
          <p:nvPr>
            <p:ph type="sldNum" sz="quarter" idx="12"/>
          </p:nvPr>
        </p:nvSpPr>
        <p:spPr/>
        <p:txBody>
          <a:bodyPr/>
          <a:lstStyle/>
          <a:p>
            <a:fld id="{3566A368-543A-4B79-8827-038F27F70D23}" type="slidenum">
              <a:rPr lang="cs-CZ" smtClean="0"/>
              <a:pPr/>
              <a:t>30</a:t>
            </a:fld>
            <a:endParaRPr lang="cs-CZ"/>
          </a:p>
        </p:txBody>
      </p:sp>
      <p:sp>
        <p:nvSpPr>
          <p:cNvPr id="2" name="TextovéPole 1"/>
          <p:cNvSpPr txBox="1"/>
          <p:nvPr/>
        </p:nvSpPr>
        <p:spPr>
          <a:xfrm>
            <a:off x="3131840" y="1561009"/>
            <a:ext cx="5544616" cy="4616648"/>
          </a:xfrm>
          <a:prstGeom prst="rect">
            <a:avLst/>
          </a:prstGeom>
          <a:noFill/>
        </p:spPr>
        <p:txBody>
          <a:bodyPr wrap="square" rtlCol="0">
            <a:spAutoFit/>
          </a:bodyPr>
          <a:lstStyle/>
          <a:p>
            <a:r>
              <a:rPr lang="cs-CZ" sz="1400" dirty="0" smtClean="0"/>
              <a:t>Zejména THP pracovníci, pověření zadáváním publikací, ale v zásadě i jakýkoliv jiný uživatel pro jakýkoliv jiný účel, mohou využít exportního modulu, přístupného z úvodního vyhledávacího menu OBD. </a:t>
            </a:r>
            <a:r>
              <a:rPr lang="cs-CZ" sz="1400" b="1" dirty="0" smtClean="0"/>
              <a:t>Exportní modul vytváří exportní sestavy z dat, která uživatel předtím vyhledal pomocí filtrů. </a:t>
            </a:r>
          </a:p>
          <a:p>
            <a:endParaRPr lang="cs-CZ" sz="1400" b="1" dirty="0" smtClean="0"/>
          </a:p>
          <a:p>
            <a:r>
              <a:rPr lang="cs-CZ" sz="1400" dirty="0" smtClean="0"/>
              <a:t>Nabízí různé formáty, o některých lze říci, že se vývojáři měli držet hesla, že „méně může být více“ – to se týká především exportů tabulek do MS Word, což rozhodně není program určený pro takový druh dat… Formáty XML a CSV též nepatří mezi druhy exportu, které „běžný“ uživatel vyhledává.</a:t>
            </a:r>
          </a:p>
          <a:p>
            <a:endParaRPr lang="cs-CZ" sz="1400" dirty="0"/>
          </a:p>
          <a:p>
            <a:r>
              <a:rPr lang="cs-CZ" sz="1400" dirty="0" smtClean="0"/>
              <a:t>Exporty pod tlačítky se zpravidla zobrazují v prohlížeči, exporty s ikonkou MS Word a MS Excel vytvářejí samostatné soubory, pojem „tříděný“ znamená, že export je  opatřen filtrem, „netříděný“ jej naopak neobsahuje.</a:t>
            </a:r>
          </a:p>
          <a:p>
            <a:endParaRPr lang="cs-CZ" sz="1400" b="1" dirty="0"/>
          </a:p>
          <a:p>
            <a:r>
              <a:rPr lang="cs-CZ" sz="1400" b="1" dirty="0" smtClean="0"/>
              <a:t>Doporučuji:</a:t>
            </a:r>
            <a:r>
              <a:rPr lang="cs-CZ" sz="1400" dirty="0" smtClean="0"/>
              <a:t> Naopak formáty, které mohou být „běžnému“ uživateli velmi prospěšné, je jednak export nazvaný </a:t>
            </a:r>
            <a:r>
              <a:rPr lang="cs-CZ" sz="1400" b="1" dirty="0" smtClean="0"/>
              <a:t>„Tabulka 2“</a:t>
            </a:r>
            <a:r>
              <a:rPr lang="cs-CZ" sz="1400" dirty="0" smtClean="0"/>
              <a:t> (ovšem nikoliv MS Word verze) a zejména pro účely prezentace výsledků  bibliografický </a:t>
            </a:r>
            <a:r>
              <a:rPr lang="cs-CZ" sz="1400" b="1" dirty="0" smtClean="0"/>
              <a:t>„ISO 690“ </a:t>
            </a:r>
            <a:r>
              <a:rPr lang="cs-CZ" sz="1400" dirty="0" smtClean="0"/>
              <a:t>(zde naopak není zcela nejvhodnější MS Excel)</a:t>
            </a:r>
            <a:r>
              <a:rPr lang="cs-CZ" sz="1400" b="1" dirty="0" smtClean="0"/>
              <a:t>. </a:t>
            </a:r>
            <a:endParaRPr lang="cs-CZ" sz="1400" dirty="0"/>
          </a:p>
        </p:txBody>
      </p:sp>
      <p:sp>
        <p:nvSpPr>
          <p:cNvPr id="9" name="Obdélník 8"/>
          <p:cNvSpPr/>
          <p:nvPr/>
        </p:nvSpPr>
        <p:spPr>
          <a:xfrm>
            <a:off x="454457" y="980728"/>
            <a:ext cx="5924263" cy="369332"/>
          </a:xfrm>
          <a:prstGeom prst="rect">
            <a:avLst/>
          </a:prstGeom>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5.5) OBD – export dat, vytváření reportů</a:t>
            </a:r>
          </a:p>
        </p:txBody>
      </p:sp>
      <p:pic>
        <p:nvPicPr>
          <p:cNvPr id="7171" name="Picture 3" descr="C:\Users\Belisarius\Desktop\Screenshot - 4_4_2014 , 2_11_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43" y="1412776"/>
            <a:ext cx="2448272" cy="5152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659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p:txBody>
          <a:bodyPr/>
          <a:lstStyle/>
          <a:p>
            <a:fld id="{3566A368-543A-4B79-8827-038F27F70D23}" type="slidenum">
              <a:rPr lang="cs-CZ" smtClean="0"/>
              <a:pPr/>
              <a:t>31</a:t>
            </a:fld>
            <a:endParaRPr lang="cs-CZ"/>
          </a:p>
        </p:txBody>
      </p:sp>
      <p:sp>
        <p:nvSpPr>
          <p:cNvPr id="3" name="TextovéPole 2"/>
          <p:cNvSpPr txBox="1"/>
          <p:nvPr/>
        </p:nvSpPr>
        <p:spPr>
          <a:xfrm>
            <a:off x="1115616" y="980728"/>
            <a:ext cx="6840760" cy="769441"/>
          </a:xfrm>
          <a:prstGeom prst="rect">
            <a:avLst/>
          </a:prstGeom>
          <a:noFill/>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4400"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rPr>
              <a:t>Konec „stručného“ návodu.</a:t>
            </a:r>
            <a:endParaRPr lang="cs-CZ" sz="44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endParaRPr>
          </a:p>
        </p:txBody>
      </p:sp>
      <p:sp>
        <p:nvSpPr>
          <p:cNvPr id="2" name="TextovéPole 1"/>
          <p:cNvSpPr txBox="1"/>
          <p:nvPr/>
        </p:nvSpPr>
        <p:spPr>
          <a:xfrm>
            <a:off x="971600" y="1900089"/>
            <a:ext cx="6840760"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rPr>
              <a:t>Přeji Vám rychlou a bezproblémovou tvorbu záznamů!</a:t>
            </a:r>
            <a:endParaRPr lang="cs-CZ"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endParaRPr>
          </a:p>
        </p:txBody>
      </p:sp>
      <p:sp>
        <p:nvSpPr>
          <p:cNvPr id="4" name="TextovéPole 3"/>
          <p:cNvSpPr txBox="1"/>
          <p:nvPr/>
        </p:nvSpPr>
        <p:spPr>
          <a:xfrm>
            <a:off x="2915816" y="2564904"/>
            <a:ext cx="2808312"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9600"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sym typeface="Wingdings" pitchFamily="2" charset="2"/>
              </a:rPr>
              <a:t></a:t>
            </a:r>
            <a:endParaRPr lang="cs-CZ" sz="96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01508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4456" y="172672"/>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effectLst>
                  <a:outerShdw blurRad="38100" dist="38100" dir="2700000" algn="tl">
                    <a:srgbClr val="000000">
                      <a:alpha val="43137"/>
                    </a:srgbClr>
                  </a:outerShdw>
                </a:effectLst>
              </a:rPr>
              <a:t>3) Termín sběru</a:t>
            </a:r>
            <a:endParaRPr lang="cs-CZ" sz="2800" b="1" dirty="0">
              <a:ln w="50800"/>
              <a:solidFill>
                <a:schemeClr val="bg1">
                  <a:shade val="50000"/>
                </a:schemeClr>
              </a:solidFill>
              <a:effectLst>
                <a:outerShdw blurRad="38100" dist="38100" dir="2700000" algn="tl">
                  <a:srgbClr val="000000">
                    <a:alpha val="43137"/>
                  </a:srgbClr>
                </a:outerShdw>
              </a:effectLst>
            </a:endParaRPr>
          </a:p>
        </p:txBody>
      </p:sp>
      <p:sp>
        <p:nvSpPr>
          <p:cNvPr id="3" name="Obdélník 2"/>
          <p:cNvSpPr/>
          <p:nvPr/>
        </p:nvSpPr>
        <p:spPr>
          <a:xfrm>
            <a:off x="454455" y="1412776"/>
            <a:ext cx="8321635" cy="646331"/>
          </a:xfrm>
          <a:prstGeom prst="rect">
            <a:avLst/>
          </a:prstGeom>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wrap="square">
            <a:spAutoFit/>
          </a:bodyPr>
          <a:lstStyle/>
          <a:p>
            <a:pPr algn="ctr"/>
            <a:r>
              <a:rPr lang="cs-CZ" b="1" dirty="0" smtClean="0">
                <a:solidFill>
                  <a:srgbClr val="FF0000"/>
                </a:solidFill>
                <a:effectLst>
                  <a:outerShdw blurRad="38100" dist="38100" dir="2700000" algn="tl">
                    <a:srgbClr val="000000">
                      <a:alpha val="43137"/>
                    </a:srgbClr>
                  </a:outerShdw>
                </a:effectLst>
              </a:rPr>
              <a:t>10.4.2016  </a:t>
            </a:r>
            <a:r>
              <a:rPr lang="cs-CZ" b="1" dirty="0" smtClean="0">
                <a:solidFill>
                  <a:srgbClr val="FF0000"/>
                </a:solidFill>
                <a:effectLst>
                  <a:outerShdw blurRad="38100" dist="38100" dir="2700000" algn="tl">
                    <a:srgbClr val="000000">
                      <a:alpha val="43137"/>
                    </a:srgbClr>
                  </a:outerShdw>
                </a:effectLst>
              </a:rPr>
              <a:t>- konečný </a:t>
            </a:r>
            <a:r>
              <a:rPr lang="cs-CZ" b="1" dirty="0">
                <a:solidFill>
                  <a:srgbClr val="FF0000"/>
                </a:solidFill>
                <a:effectLst>
                  <a:outerShdw blurRad="38100" dist="38100" dir="2700000" algn="tl">
                    <a:srgbClr val="000000">
                      <a:alpha val="43137"/>
                    </a:srgbClr>
                  </a:outerShdw>
                </a:effectLst>
              </a:rPr>
              <a:t>termín sběru na 2. LF UK a </a:t>
            </a:r>
            <a:r>
              <a:rPr lang="cs-CZ" b="1" dirty="0" smtClean="0">
                <a:solidFill>
                  <a:srgbClr val="FF0000"/>
                </a:solidFill>
                <a:effectLst>
                  <a:outerShdw blurRad="38100" dist="38100" dir="2700000" algn="tl">
                    <a:srgbClr val="000000">
                      <a:alpha val="43137"/>
                    </a:srgbClr>
                  </a:outerShdw>
                </a:effectLst>
              </a:rPr>
              <a:t>FN </a:t>
            </a:r>
            <a:r>
              <a:rPr lang="cs-CZ" b="1" dirty="0" smtClean="0">
                <a:solidFill>
                  <a:srgbClr val="FF0000"/>
                </a:solidFill>
                <a:effectLst>
                  <a:outerShdw blurRad="38100" dist="38100" dir="2700000" algn="tl">
                    <a:srgbClr val="000000">
                      <a:alpha val="43137"/>
                    </a:srgbClr>
                  </a:outerShdw>
                </a:effectLst>
              </a:rPr>
              <a:t>Motol pro IF publikace  a </a:t>
            </a:r>
            <a:r>
              <a:rPr lang="cs-CZ" b="1" dirty="0" err="1" smtClean="0">
                <a:solidFill>
                  <a:srgbClr val="FF0000"/>
                </a:solidFill>
                <a:effectLst>
                  <a:outerShdw blurRad="38100" dist="38100" dir="2700000" algn="tl">
                    <a:srgbClr val="000000">
                      <a:alpha val="43137"/>
                    </a:srgbClr>
                  </a:outerShdw>
                </a:effectLst>
              </a:rPr>
              <a:t>neIF</a:t>
            </a:r>
            <a:r>
              <a:rPr lang="cs-CZ" b="1" dirty="0" smtClean="0">
                <a:solidFill>
                  <a:srgbClr val="FF0000"/>
                </a:solidFill>
                <a:effectLst>
                  <a:outerShdw blurRad="38100" dist="38100" dir="2700000" algn="tl">
                    <a:srgbClr val="000000">
                      <a:alpha val="43137"/>
                    </a:srgbClr>
                  </a:outerShdw>
                </a:effectLst>
              </a:rPr>
              <a:t> publikace v oborech, v nichž jsou bodovány (pro účely evaluace 2. LF)</a:t>
            </a:r>
            <a:endParaRPr lang="cs-CZ" dirty="0"/>
          </a:p>
        </p:txBody>
      </p:sp>
      <p:sp>
        <p:nvSpPr>
          <p:cNvPr id="5" name="Zástupný symbol pro číslo snímku 4"/>
          <p:cNvSpPr>
            <a:spLocks noGrp="1"/>
          </p:cNvSpPr>
          <p:nvPr>
            <p:ph type="sldNum" sz="quarter" idx="12"/>
          </p:nvPr>
        </p:nvSpPr>
        <p:spPr/>
        <p:txBody>
          <a:bodyPr/>
          <a:lstStyle/>
          <a:p>
            <a:fld id="{3566A368-543A-4B79-8827-038F27F70D23}" type="slidenum">
              <a:rPr lang="cs-CZ" smtClean="0"/>
              <a:pPr/>
              <a:t>4</a:t>
            </a:fld>
            <a:endParaRPr lang="cs-CZ"/>
          </a:p>
        </p:txBody>
      </p:sp>
      <p:sp>
        <p:nvSpPr>
          <p:cNvPr id="6" name="Obdélník 5"/>
          <p:cNvSpPr/>
          <p:nvPr/>
        </p:nvSpPr>
        <p:spPr>
          <a:xfrm>
            <a:off x="454456" y="2420888"/>
            <a:ext cx="8321635" cy="923330"/>
          </a:xfrm>
          <a:prstGeom prst="rect">
            <a:avLst/>
          </a:prstGeom>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wrap="square">
            <a:spAutoFit/>
          </a:bodyPr>
          <a:lstStyle/>
          <a:p>
            <a:pPr algn="ctr"/>
            <a:r>
              <a:rPr lang="cs-CZ" b="1" dirty="0" smtClean="0">
                <a:solidFill>
                  <a:srgbClr val="FF0000"/>
                </a:solidFill>
                <a:effectLst>
                  <a:outerShdw blurRad="38100" dist="38100" dir="2700000" algn="tl">
                    <a:srgbClr val="000000">
                      <a:alpha val="43137"/>
                    </a:srgbClr>
                  </a:outerShdw>
                </a:effectLst>
              </a:rPr>
              <a:t>10.4.2016  - konečný termín sběru na 2. </a:t>
            </a:r>
            <a:r>
              <a:rPr lang="cs-CZ" b="1" dirty="0">
                <a:solidFill>
                  <a:srgbClr val="FF0000"/>
                </a:solidFill>
                <a:effectLst>
                  <a:outerShdw blurRad="38100" dist="38100" dir="2700000" algn="tl">
                    <a:srgbClr val="000000">
                      <a:alpha val="43137"/>
                    </a:srgbClr>
                  </a:outerShdw>
                </a:effectLst>
              </a:rPr>
              <a:t>LF UK a FN Motol pro publikace financované TA ČR – granty TA02011258, TA04010879 (FNM) a TA01010931, TA03011175 </a:t>
            </a:r>
            <a:r>
              <a:rPr lang="cs-CZ" b="1" dirty="0" smtClean="0">
                <a:solidFill>
                  <a:srgbClr val="FF0000"/>
                </a:solidFill>
                <a:effectLst>
                  <a:outerShdw blurRad="38100" dist="38100" dir="2700000" algn="tl">
                    <a:srgbClr val="000000">
                      <a:alpha val="43137"/>
                    </a:srgbClr>
                  </a:outerShdw>
                </a:effectLst>
              </a:rPr>
              <a:t>(2. LF); </a:t>
            </a:r>
          </a:p>
          <a:p>
            <a:pPr algn="ctr"/>
            <a:r>
              <a:rPr lang="cs-CZ" b="1" dirty="0" smtClean="0">
                <a:solidFill>
                  <a:srgbClr val="FF0000"/>
                </a:solidFill>
                <a:effectLst>
                  <a:outerShdw blurRad="38100" dist="38100" dir="2700000" algn="tl">
                    <a:srgbClr val="000000">
                      <a:alpha val="43137"/>
                    </a:srgbClr>
                  </a:outerShdw>
                </a:effectLst>
              </a:rPr>
              <a:t>financované MZE (min. zemědělství)  </a:t>
            </a:r>
            <a:r>
              <a:rPr lang="cs-CZ" b="1" dirty="0">
                <a:solidFill>
                  <a:srgbClr val="FF0000"/>
                </a:solidFill>
                <a:effectLst>
                  <a:outerShdw blurRad="38100" dist="38100" dir="2700000" algn="tl">
                    <a:srgbClr val="000000">
                      <a:alpha val="43137"/>
                    </a:srgbClr>
                  </a:outerShdw>
                </a:effectLst>
              </a:rPr>
              <a:t>- grant </a:t>
            </a:r>
            <a:r>
              <a:rPr lang="cs-CZ" b="1" dirty="0" smtClean="0">
                <a:solidFill>
                  <a:srgbClr val="FF0000"/>
                </a:solidFill>
                <a:effectLst>
                  <a:outerShdw blurRad="38100" dist="38100" dir="2700000" algn="tl">
                    <a:srgbClr val="000000">
                      <a:alpha val="43137"/>
                    </a:srgbClr>
                  </a:outerShdw>
                </a:effectLst>
              </a:rPr>
              <a:t>QJ1210093 (2. LF)</a:t>
            </a:r>
            <a:endParaRPr lang="cs-CZ" dirty="0"/>
          </a:p>
        </p:txBody>
      </p:sp>
      <p:sp>
        <p:nvSpPr>
          <p:cNvPr id="7" name="Obdélník 6"/>
          <p:cNvSpPr/>
          <p:nvPr/>
        </p:nvSpPr>
        <p:spPr>
          <a:xfrm>
            <a:off x="454456" y="3645024"/>
            <a:ext cx="8321635" cy="369332"/>
          </a:xfrm>
          <a:prstGeom prst="rect">
            <a:avLst/>
          </a:prstGeom>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wrap="square">
            <a:spAutoFit/>
          </a:bodyPr>
          <a:lstStyle/>
          <a:p>
            <a:pPr algn="ctr"/>
            <a:r>
              <a:rPr lang="cs-CZ" b="1" dirty="0" smtClean="0">
                <a:solidFill>
                  <a:srgbClr val="FF0000"/>
                </a:solidFill>
                <a:effectLst>
                  <a:outerShdw blurRad="38100" dist="38100" dir="2700000" algn="tl">
                    <a:srgbClr val="000000">
                      <a:alpha val="43137"/>
                    </a:srgbClr>
                  </a:outerShdw>
                </a:effectLst>
              </a:rPr>
              <a:t>24</a:t>
            </a:r>
            <a:r>
              <a:rPr lang="cs-CZ" b="1" dirty="0" smtClean="0">
                <a:solidFill>
                  <a:srgbClr val="FF0000"/>
                </a:solidFill>
                <a:effectLst>
                  <a:outerShdw blurRad="38100" dist="38100" dir="2700000" algn="tl">
                    <a:srgbClr val="000000">
                      <a:alpha val="43137"/>
                    </a:srgbClr>
                  </a:outerShdw>
                </a:effectLst>
              </a:rPr>
              <a:t>.4.2016  </a:t>
            </a:r>
            <a:r>
              <a:rPr lang="cs-CZ" b="1" dirty="0" smtClean="0">
                <a:solidFill>
                  <a:srgbClr val="FF0000"/>
                </a:solidFill>
                <a:effectLst>
                  <a:outerShdw blurRad="38100" dist="38100" dir="2700000" algn="tl">
                    <a:srgbClr val="000000">
                      <a:alpha val="43137"/>
                    </a:srgbClr>
                  </a:outerShdw>
                </a:effectLst>
              </a:rPr>
              <a:t>- konečný </a:t>
            </a:r>
            <a:r>
              <a:rPr lang="cs-CZ" b="1" dirty="0">
                <a:solidFill>
                  <a:srgbClr val="FF0000"/>
                </a:solidFill>
                <a:effectLst>
                  <a:outerShdw blurRad="38100" dist="38100" dir="2700000" algn="tl">
                    <a:srgbClr val="000000">
                      <a:alpha val="43137"/>
                    </a:srgbClr>
                  </a:outerShdw>
                </a:effectLst>
              </a:rPr>
              <a:t>termín sběru na 2. LF UK a </a:t>
            </a:r>
            <a:r>
              <a:rPr lang="cs-CZ" b="1" dirty="0" smtClean="0">
                <a:solidFill>
                  <a:srgbClr val="FF0000"/>
                </a:solidFill>
                <a:effectLst>
                  <a:outerShdw blurRad="38100" dist="38100" dir="2700000" algn="tl">
                    <a:srgbClr val="000000">
                      <a:alpha val="43137"/>
                    </a:srgbClr>
                  </a:outerShdw>
                </a:effectLst>
              </a:rPr>
              <a:t>FN </a:t>
            </a:r>
            <a:r>
              <a:rPr lang="cs-CZ" b="1" dirty="0" smtClean="0">
                <a:solidFill>
                  <a:srgbClr val="FF0000"/>
                </a:solidFill>
                <a:effectLst>
                  <a:outerShdw blurRad="38100" dist="38100" dir="2700000" algn="tl">
                    <a:srgbClr val="000000">
                      <a:alpha val="43137"/>
                    </a:srgbClr>
                  </a:outerShdw>
                </a:effectLst>
              </a:rPr>
              <a:t>Motol pro ostatní publikace </a:t>
            </a:r>
            <a:endParaRPr lang="cs-CZ" dirty="0"/>
          </a:p>
        </p:txBody>
      </p:sp>
    </p:spTree>
    <p:extLst>
      <p:ext uri="{BB962C8B-B14F-4D97-AF65-F5344CB8AC3E}">
        <p14:creationId xmlns:p14="http://schemas.microsoft.com/office/powerpoint/2010/main" val="1848797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4456" y="172672"/>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rPr>
              <a:t>4) Tři </a:t>
            </a:r>
            <a:r>
              <a:rPr lang="cs-CZ" sz="2800" b="1" dirty="0">
                <a:ln w="50800"/>
                <a:solidFill>
                  <a:schemeClr val="bg1">
                    <a:shade val="50000"/>
                  </a:schemeClr>
                </a:solidFill>
              </a:rPr>
              <a:t>„zlaté“ zásady zadávání výsledků VaVaI</a:t>
            </a:r>
          </a:p>
        </p:txBody>
      </p:sp>
      <p:sp>
        <p:nvSpPr>
          <p:cNvPr id="3" name="Obdélník 2"/>
          <p:cNvSpPr/>
          <p:nvPr/>
        </p:nvSpPr>
        <p:spPr>
          <a:xfrm>
            <a:off x="454456" y="2263517"/>
            <a:ext cx="5924263" cy="369332"/>
          </a:xfrm>
          <a:prstGeom prst="rect">
            <a:avLst/>
          </a:prstGeom>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4.1) Zásada první – nevytvářet duplicity</a:t>
            </a:r>
          </a:p>
        </p:txBody>
      </p:sp>
      <p:sp>
        <p:nvSpPr>
          <p:cNvPr id="5" name="Zástupný symbol pro číslo snímku 4"/>
          <p:cNvSpPr>
            <a:spLocks noGrp="1"/>
          </p:cNvSpPr>
          <p:nvPr>
            <p:ph type="sldNum" sz="quarter" idx="12"/>
          </p:nvPr>
        </p:nvSpPr>
        <p:spPr/>
        <p:txBody>
          <a:bodyPr/>
          <a:lstStyle/>
          <a:p>
            <a:fld id="{3566A368-543A-4B79-8827-038F27F70D23}" type="slidenum">
              <a:rPr lang="cs-CZ" smtClean="0"/>
              <a:pPr/>
              <a:t>5</a:t>
            </a:fld>
            <a:endParaRPr lang="cs-CZ"/>
          </a:p>
        </p:txBody>
      </p:sp>
      <p:sp>
        <p:nvSpPr>
          <p:cNvPr id="4" name="TextovéPole 3"/>
          <p:cNvSpPr txBox="1"/>
          <p:nvPr/>
        </p:nvSpPr>
        <p:spPr>
          <a:xfrm>
            <a:off x="454456" y="1124744"/>
            <a:ext cx="8321635" cy="954107"/>
          </a:xfrm>
          <a:prstGeom prst="rect">
            <a:avLst/>
          </a:prstGeom>
          <a:noFill/>
        </p:spPr>
        <p:txBody>
          <a:bodyPr wrap="square" rtlCol="0">
            <a:spAutoFit/>
          </a:bodyPr>
          <a:lstStyle/>
          <a:p>
            <a:r>
              <a:rPr lang="cs-CZ" sz="1400" b="1" dirty="0" smtClean="0"/>
              <a:t>Níže popsané „zlaté“ zásady lze chápat jako obecně platné principy vyplňování výsledků VaVaI, jež jsou nezávislé na konkrétním systému, v němž se záznamy o výsledcích VaVaI vytvářejí (např. PUČ, OBD či ASEP).</a:t>
            </a:r>
          </a:p>
          <a:p>
            <a:r>
              <a:rPr lang="cs-CZ" sz="1400" dirty="0" smtClean="0"/>
              <a:t>Jejich dodržením se uživatel vyvaruje nejvážnějších chyb, tj. takových, které ve většině případů vedou k vyřazení záznamu z hodnocení či evaluace.    </a:t>
            </a:r>
            <a:endParaRPr lang="cs-CZ" sz="1400" dirty="0"/>
          </a:p>
        </p:txBody>
      </p:sp>
      <p:sp>
        <p:nvSpPr>
          <p:cNvPr id="6" name="TextovéPole 5"/>
          <p:cNvSpPr txBox="1"/>
          <p:nvPr/>
        </p:nvSpPr>
        <p:spPr>
          <a:xfrm>
            <a:off x="454456" y="2767280"/>
            <a:ext cx="8064896" cy="3754874"/>
          </a:xfrm>
          <a:prstGeom prst="rect">
            <a:avLst/>
          </a:prstGeom>
          <a:noFill/>
        </p:spPr>
        <p:txBody>
          <a:bodyPr wrap="square" rtlCol="0">
            <a:spAutoFit/>
          </a:bodyPr>
          <a:lstStyle/>
          <a:p>
            <a:r>
              <a:rPr lang="cs-CZ" sz="1400" dirty="0" smtClean="0"/>
              <a:t>Duplicita – dvoj- a vícenásobné zadání téhož výsledku - je ve většině případů následkem souběhu dvou faktorů: 1) faktické situace ve VaVaI, kdy se na jednom konkrétním výsledku podílí více autorů z více pracovišť a 2) snahy tyto výsledky uplatnit (zadat do databáze) bez ohledu na již vložená data. V menšině případů potom duplicity vznikají opakovaným zadáním téhož výsledku jedním uživatelem, případně výsledek sice vznikl na jednom pracovišti, ale má více autorů, kteří jej do databáze zadávají nezávisle na sobě (tj. vlastně obdoba prvního případu, jen v rámci jednoho pracoviště).  </a:t>
            </a:r>
          </a:p>
          <a:p>
            <a:r>
              <a:rPr lang="cs-CZ" sz="1400" dirty="0" smtClean="0"/>
              <a:t>Fenomén duplicit je spojen se třemi aspekty:</a:t>
            </a:r>
          </a:p>
          <a:p>
            <a:pPr marL="342900" indent="-342900">
              <a:buAutoNum type="arabicParenR"/>
            </a:pPr>
            <a:r>
              <a:rPr lang="cs-CZ" sz="1400" b="1" dirty="0" smtClean="0"/>
              <a:t>Psychologickým </a:t>
            </a:r>
            <a:r>
              <a:rPr lang="cs-CZ" sz="1400" dirty="0" smtClean="0"/>
              <a:t>– v praxi se často objevuje obava, že pokud záznam vlastní jiné pracoviště či dokonce jiná fakulta či FN, nebude záznam zaslán do RIV či počítán v interní evaluaci.</a:t>
            </a:r>
          </a:p>
          <a:p>
            <a:pPr marL="342900" indent="-342900">
              <a:buAutoNum type="arabicParenR"/>
            </a:pPr>
            <a:r>
              <a:rPr lang="cs-CZ" sz="1400" b="1" dirty="0" smtClean="0"/>
              <a:t>Technickým</a:t>
            </a:r>
            <a:r>
              <a:rPr lang="cs-CZ" sz="1400" dirty="0" smtClean="0"/>
              <a:t> – ne všem uživatelům je zřejmé, </a:t>
            </a:r>
            <a:r>
              <a:rPr lang="cs-CZ" sz="1400" b="1" dirty="0" smtClean="0"/>
              <a:t>že vyhledávání a příprava dat pro uvedené účely probíhá na základě úvazků uvedených u autorů</a:t>
            </a:r>
            <a:r>
              <a:rPr lang="cs-CZ" sz="1400" dirty="0" smtClean="0"/>
              <a:t>, údaje o tom, kdo záznam vytvořil či vlastní, jsou pouze pomocnými údaji, nabývajícími na důležitosti ve specifických situacích (např. vyhledávání podle vlastníka záznamu).  </a:t>
            </a:r>
          </a:p>
          <a:p>
            <a:pPr marL="342900" indent="-342900">
              <a:buAutoNum type="arabicParenR"/>
            </a:pPr>
            <a:r>
              <a:rPr lang="cs-CZ" sz="1400" b="1" dirty="0" smtClean="0"/>
              <a:t>Lidský </a:t>
            </a:r>
            <a:r>
              <a:rPr lang="cs-CZ" sz="1400" dirty="0" smtClean="0"/>
              <a:t>– když uživatel nalezne v záznamu jiného uživatele chybu, tak místo toho, aby autora prvního záznamu kontaktoval s žádostí o opravu, vytvoří nový záznam, spoléhaje na to, že administrátor provede v rámci eliminace duplicit syntézu obou záznamů, což se nemusí vždy stát (např. administrátor duplicitnost přehlédne) . </a:t>
            </a:r>
            <a:endParaRPr lang="cs-CZ" sz="1400" dirty="0"/>
          </a:p>
        </p:txBody>
      </p:sp>
    </p:spTree>
    <p:extLst>
      <p:ext uri="{BB962C8B-B14F-4D97-AF65-F5344CB8AC3E}">
        <p14:creationId xmlns:p14="http://schemas.microsoft.com/office/powerpoint/2010/main" val="2433935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4456" y="172672"/>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rPr>
              <a:t>4) Tři </a:t>
            </a:r>
            <a:r>
              <a:rPr lang="cs-CZ" sz="2800" b="1" dirty="0">
                <a:ln w="50800"/>
                <a:solidFill>
                  <a:schemeClr val="bg1">
                    <a:shade val="50000"/>
                  </a:schemeClr>
                </a:solidFill>
              </a:rPr>
              <a:t>„zlaté“ zásady zadávání výsledků VaVaI</a:t>
            </a:r>
          </a:p>
        </p:txBody>
      </p:sp>
      <p:sp>
        <p:nvSpPr>
          <p:cNvPr id="5" name="Zástupný symbol pro číslo snímku 4"/>
          <p:cNvSpPr>
            <a:spLocks noGrp="1"/>
          </p:cNvSpPr>
          <p:nvPr>
            <p:ph type="sldNum" sz="quarter" idx="12"/>
          </p:nvPr>
        </p:nvSpPr>
        <p:spPr/>
        <p:txBody>
          <a:bodyPr/>
          <a:lstStyle/>
          <a:p>
            <a:fld id="{3566A368-543A-4B79-8827-038F27F70D23}" type="slidenum">
              <a:rPr lang="cs-CZ" smtClean="0"/>
              <a:pPr/>
              <a:t>6</a:t>
            </a:fld>
            <a:endParaRPr lang="cs-CZ"/>
          </a:p>
        </p:txBody>
      </p:sp>
      <p:sp>
        <p:nvSpPr>
          <p:cNvPr id="4" name="TextovéPole 3"/>
          <p:cNvSpPr txBox="1"/>
          <p:nvPr/>
        </p:nvSpPr>
        <p:spPr>
          <a:xfrm>
            <a:off x="454456" y="1124744"/>
            <a:ext cx="8321635" cy="5047536"/>
          </a:xfrm>
          <a:prstGeom prst="rect">
            <a:avLst/>
          </a:prstGeom>
          <a:noFill/>
        </p:spPr>
        <p:txBody>
          <a:bodyPr wrap="square" rtlCol="0">
            <a:spAutoFit/>
          </a:bodyPr>
          <a:lstStyle/>
          <a:p>
            <a:r>
              <a:rPr lang="cs-CZ" sz="1400" b="1" dirty="0" smtClean="0">
                <a:solidFill>
                  <a:srgbClr val="FF0000"/>
                </a:solidFill>
              </a:rPr>
              <a:t>Moderní databázové systémy obsahují pokročilé nástroje pro vyhodnocování duplicit, uživatel by jejich případná zjištění neměl v žádném případě ignorovat!</a:t>
            </a:r>
          </a:p>
          <a:p>
            <a:r>
              <a:rPr lang="cs-CZ" sz="1400" dirty="0" err="1" smtClean="0"/>
              <a:t>Antiduplicitní</a:t>
            </a:r>
            <a:r>
              <a:rPr lang="cs-CZ" sz="1400" dirty="0" smtClean="0"/>
              <a:t> nástroje však mají své limity, na něž je třeba při zadávání pamatovat:</a:t>
            </a:r>
          </a:p>
          <a:p>
            <a:r>
              <a:rPr lang="cs-CZ" sz="1400" b="1" dirty="0" smtClean="0"/>
              <a:t>A) Nenalezené duplicity</a:t>
            </a:r>
            <a:endParaRPr lang="cs-CZ" sz="1400" b="1" dirty="0"/>
          </a:p>
          <a:p>
            <a:pPr marL="342900" indent="-342900">
              <a:buAutoNum type="arabicParenR"/>
            </a:pPr>
            <a:r>
              <a:rPr lang="cs-CZ" sz="1400" dirty="0" smtClean="0"/>
              <a:t>Případy typu „Beta-karoten“</a:t>
            </a:r>
            <a:r>
              <a:rPr lang="cs-CZ" sz="1400" b="1" dirty="0" smtClean="0"/>
              <a:t> </a:t>
            </a:r>
            <a:r>
              <a:rPr lang="cs-CZ" sz="1400" dirty="0" smtClean="0"/>
              <a:t>a</a:t>
            </a:r>
            <a:r>
              <a:rPr lang="cs-CZ" sz="1400" b="1" dirty="0" smtClean="0"/>
              <a:t> „</a:t>
            </a:r>
            <a:r>
              <a:rPr lang="el-GR" sz="1400" dirty="0"/>
              <a:t>β-</a:t>
            </a:r>
            <a:r>
              <a:rPr lang="cs-CZ" sz="1400" dirty="0" smtClean="0"/>
              <a:t>karoten“ v názvu nemusí být vyhodnoceny jako duplicitní, podobně též např. „ČR“ a Česká republika“.</a:t>
            </a:r>
          </a:p>
          <a:p>
            <a:pPr marL="342900" indent="-342900">
              <a:buAutoNum type="arabicParenR"/>
            </a:pPr>
            <a:r>
              <a:rPr lang="cs-CZ" sz="1400" dirty="0" smtClean="0"/>
              <a:t>Články v českých časopisech jako ČSNN či ACHOT, kdy první uživatel zadá článek správně česky, pokud druhý uživatel najde na WoS jeho anglický bibliografický záznam a ten použije, systém si vůbec nemusí všimnout, že se jedná o duplicitu. Analogicky s dalšími jazyky.</a:t>
            </a:r>
          </a:p>
          <a:p>
            <a:r>
              <a:rPr lang="cs-CZ" sz="1400" b="1" dirty="0" smtClean="0"/>
              <a:t>B) Falešné duplicity</a:t>
            </a:r>
          </a:p>
          <a:p>
            <a:pPr marL="342900" indent="-342900">
              <a:buAutoNum type="arabicParenR"/>
            </a:pPr>
            <a:r>
              <a:rPr lang="cs-CZ" sz="1400" dirty="0" smtClean="0"/>
              <a:t>Reprint jednoho článku ve více časopisech.</a:t>
            </a:r>
          </a:p>
          <a:p>
            <a:pPr marL="342900" indent="-342900">
              <a:buAutoNum type="arabicParenR"/>
            </a:pPr>
            <a:r>
              <a:rPr lang="cs-CZ" sz="1400" dirty="0" smtClean="0"/>
              <a:t>Případy, kdy jsou názvy jednoduché a krátké, např. „Diabetes </a:t>
            </a:r>
            <a:r>
              <a:rPr lang="cs-CZ" sz="1400" dirty="0" err="1" smtClean="0"/>
              <a:t>mellitus</a:t>
            </a:r>
            <a:r>
              <a:rPr lang="cs-CZ" sz="1400" dirty="0" smtClean="0"/>
              <a:t>“, případně značná část řetězce je totožná, např. „Diabetes </a:t>
            </a:r>
            <a:r>
              <a:rPr lang="cs-CZ" sz="1400" dirty="0" err="1" smtClean="0"/>
              <a:t>mellitus</a:t>
            </a:r>
            <a:r>
              <a:rPr lang="cs-CZ" sz="1400" dirty="0" smtClean="0"/>
              <a:t> u dětí a </a:t>
            </a:r>
            <a:r>
              <a:rPr lang="cs-CZ" sz="1400" dirty="0" err="1" smtClean="0"/>
              <a:t>dospívajích</a:t>
            </a:r>
            <a:r>
              <a:rPr lang="cs-CZ" sz="1400" dirty="0" smtClean="0"/>
              <a:t>“ vs. Diabetes </a:t>
            </a:r>
            <a:r>
              <a:rPr lang="cs-CZ" sz="1400" dirty="0" err="1" smtClean="0"/>
              <a:t>mellitu</a:t>
            </a:r>
            <a:r>
              <a:rPr lang="cs-CZ" sz="1400" dirty="0" err="1"/>
              <a:t>s</a:t>
            </a:r>
            <a:r>
              <a:rPr lang="cs-CZ" sz="1400" dirty="0" smtClean="0"/>
              <a:t> u dětí“. Zde ovšem pozor na názvy typu „Diabetes </a:t>
            </a:r>
            <a:r>
              <a:rPr lang="cs-CZ" sz="1400" dirty="0" err="1" smtClean="0"/>
              <a:t>mellitus</a:t>
            </a:r>
            <a:r>
              <a:rPr lang="cs-CZ" sz="1400" dirty="0" smtClean="0"/>
              <a:t> – kazuistiky“, resp. „Diabetes </a:t>
            </a:r>
            <a:r>
              <a:rPr lang="cs-CZ" sz="1400" dirty="0" err="1" smtClean="0"/>
              <a:t>mellitus</a:t>
            </a:r>
            <a:r>
              <a:rPr lang="cs-CZ" sz="1400" dirty="0" smtClean="0"/>
              <a:t>: kazuistiky“, kdy se může jednat o jeden článek s pouze jinak odděleným podtitulem.</a:t>
            </a:r>
          </a:p>
          <a:p>
            <a:pPr marL="342900" indent="-342900">
              <a:buAutoNum type="arabicParenR"/>
            </a:pPr>
            <a:r>
              <a:rPr lang="cs-CZ" sz="1400" dirty="0" smtClean="0"/>
              <a:t> Případy, kdy se totožné názvy vyskytují u různých publikačních typů, často vytvořené stejným autorským kolektivem. Je častá situace, že vědečtí pracovníci nejprve prezentují výsledky svého VaVaI na kongresu, výsledkem je článek ve sborníku z konference, a teprve následně napíší článek do impaktovaného časopisu. Zde je v první linii rozlišovacím znakem publikační typ.</a:t>
            </a:r>
          </a:p>
          <a:p>
            <a:pPr marL="342900" indent="-342900">
              <a:buAutoNum type="arabicParenR"/>
            </a:pPr>
            <a:r>
              <a:rPr lang="cs-CZ" sz="1400" dirty="0" smtClean="0"/>
              <a:t>Případy typu „</a:t>
            </a:r>
            <a:r>
              <a:rPr lang="cs-CZ" sz="1400" dirty="0" err="1" smtClean="0"/>
              <a:t>Reply</a:t>
            </a:r>
            <a:r>
              <a:rPr lang="cs-CZ" sz="1400" dirty="0" smtClean="0"/>
              <a:t>“ se vyskytují zejména u publikačního typu „</a:t>
            </a:r>
            <a:r>
              <a:rPr lang="cs-CZ" sz="1400" dirty="0" err="1" smtClean="0"/>
              <a:t>letter</a:t>
            </a:r>
            <a:r>
              <a:rPr lang="cs-CZ" sz="1400" dirty="0" smtClean="0"/>
              <a:t>“, který bývá reakcí na dříve uvedený článek. Tento „dopis do redakce“ často přebírá název článku, na který reaguje, jen někdy se liší oním „</a:t>
            </a:r>
            <a:r>
              <a:rPr lang="cs-CZ" sz="1400" dirty="0" err="1" smtClean="0"/>
              <a:t>reply</a:t>
            </a:r>
            <a:r>
              <a:rPr lang="cs-CZ" sz="1400" dirty="0" smtClean="0"/>
              <a:t>“, v případě čilé korespondence výzkumníků s redakcí může být takových zdánlivě totožných výstupů i několik – rozlišovacím znakem jsou zde potom čísla časopisu a stránky.</a:t>
            </a:r>
            <a:endParaRPr lang="cs-CZ" sz="1400" dirty="0"/>
          </a:p>
        </p:txBody>
      </p:sp>
    </p:spTree>
    <p:extLst>
      <p:ext uri="{BB962C8B-B14F-4D97-AF65-F5344CB8AC3E}">
        <p14:creationId xmlns:p14="http://schemas.microsoft.com/office/powerpoint/2010/main" val="735315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4456" y="172672"/>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rPr>
              <a:t>4) Tři </a:t>
            </a:r>
            <a:r>
              <a:rPr lang="cs-CZ" sz="2800" b="1" dirty="0">
                <a:ln w="50800"/>
                <a:solidFill>
                  <a:schemeClr val="bg1">
                    <a:shade val="50000"/>
                  </a:schemeClr>
                </a:solidFill>
              </a:rPr>
              <a:t>„zlaté“ zásady zadávání výsledků VaVaI</a:t>
            </a:r>
          </a:p>
        </p:txBody>
      </p:sp>
      <p:sp>
        <p:nvSpPr>
          <p:cNvPr id="5" name="Zástupný symbol pro číslo snímku 4"/>
          <p:cNvSpPr>
            <a:spLocks noGrp="1"/>
          </p:cNvSpPr>
          <p:nvPr>
            <p:ph type="sldNum" sz="quarter" idx="12"/>
          </p:nvPr>
        </p:nvSpPr>
        <p:spPr/>
        <p:txBody>
          <a:bodyPr/>
          <a:lstStyle/>
          <a:p>
            <a:fld id="{3566A368-543A-4B79-8827-038F27F70D23}" type="slidenum">
              <a:rPr lang="cs-CZ" smtClean="0"/>
              <a:pPr/>
              <a:t>7</a:t>
            </a:fld>
            <a:endParaRPr lang="cs-CZ"/>
          </a:p>
        </p:txBody>
      </p:sp>
      <p:sp>
        <p:nvSpPr>
          <p:cNvPr id="3" name="TextovéPole 2"/>
          <p:cNvSpPr txBox="1"/>
          <p:nvPr/>
        </p:nvSpPr>
        <p:spPr>
          <a:xfrm>
            <a:off x="454456" y="1052736"/>
            <a:ext cx="8321635" cy="1815882"/>
          </a:xfrm>
          <a:prstGeom prst="rect">
            <a:avLst/>
          </a:prstGeom>
          <a:noFill/>
        </p:spPr>
        <p:txBody>
          <a:bodyPr wrap="square" rtlCol="0">
            <a:spAutoFit/>
          </a:bodyPr>
          <a:lstStyle/>
          <a:p>
            <a:r>
              <a:rPr lang="cs-CZ" sz="1400" b="1" dirty="0" smtClean="0"/>
              <a:t>C) Podmíněně trpěné duplicity – monografie</a:t>
            </a:r>
          </a:p>
          <a:p>
            <a:pPr marL="342900" indent="-342900">
              <a:buAutoNum type="arabicParenR"/>
            </a:pPr>
            <a:r>
              <a:rPr lang="cs-CZ" sz="1400" b="1" dirty="0" smtClean="0"/>
              <a:t>Obecně pro všechny výsledky VaVaI platí, že každý výsledek VaVaI je reprezentován právě jedním záznamem v databázi</a:t>
            </a:r>
            <a:r>
              <a:rPr lang="cs-CZ" sz="1400" dirty="0" smtClean="0"/>
              <a:t>. V případě duplicit u monografií tak může dojít k tomu, že bude zadána kniha jako celek a vedle toho i některé kapitoly, tzn. výsledek bude zadán na 101-200%. </a:t>
            </a:r>
          </a:p>
          <a:p>
            <a:pPr marL="342900" indent="-342900">
              <a:buAutoNum type="arabicParenR"/>
            </a:pPr>
            <a:r>
              <a:rPr lang="cs-CZ" sz="1400" dirty="0" smtClean="0"/>
              <a:t>V praxi však může nastat situace, kdy jedna fakulta bude chtít zadat knihu jako celek a druhá po kapitolách, vzhledem k tomu, že fakulty jsou RVVI hodnoceny jako samostatné VO, je takováto duplicitnost tolerována, je na administrátorovi, aby si na takovéto případy dal pozor. Toto ovšem platí na úrovni fakulta-fakulta či fakulta-FN, </a:t>
            </a:r>
            <a:r>
              <a:rPr lang="cs-CZ" sz="1400" b="1" dirty="0" smtClean="0"/>
              <a:t>v rámci jedné fakulty či FN by měla existovat shoda v zadávání!</a:t>
            </a:r>
            <a:endParaRPr lang="cs-CZ" sz="1400" b="1" dirty="0"/>
          </a:p>
        </p:txBody>
      </p:sp>
      <p:sp>
        <p:nvSpPr>
          <p:cNvPr id="6" name="Obdélník 5"/>
          <p:cNvSpPr/>
          <p:nvPr/>
        </p:nvSpPr>
        <p:spPr>
          <a:xfrm>
            <a:off x="454455" y="3068960"/>
            <a:ext cx="5924263" cy="369332"/>
          </a:xfrm>
          <a:prstGeom prst="rect">
            <a:avLst/>
          </a:prstGeom>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4.2) </a:t>
            </a:r>
            <a:r>
              <a:rPr lang="cs-C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Zásada </a:t>
            </a:r>
            <a:r>
              <a:rPr lang="cs-C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druhá </a:t>
            </a:r>
            <a:r>
              <a:rPr lang="cs-C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pracovat se zdroji a databázemi</a:t>
            </a:r>
            <a:endParaRPr lang="cs-C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ovéPole 6"/>
          <p:cNvSpPr txBox="1"/>
          <p:nvPr/>
        </p:nvSpPr>
        <p:spPr>
          <a:xfrm>
            <a:off x="454456" y="3645024"/>
            <a:ext cx="8077984" cy="2893100"/>
          </a:xfrm>
          <a:prstGeom prst="rect">
            <a:avLst/>
          </a:prstGeom>
          <a:noFill/>
        </p:spPr>
        <p:txBody>
          <a:bodyPr wrap="square" rtlCol="0">
            <a:spAutoFit/>
          </a:bodyPr>
          <a:lstStyle/>
          <a:p>
            <a:r>
              <a:rPr lang="cs-CZ" sz="1400" b="1" dirty="0" smtClean="0"/>
              <a:t>Obecně platí, že výsledky vykazované do RIV více výzkumnými organizacemi, musí být totožné</a:t>
            </a:r>
            <a:r>
              <a:rPr lang="cs-CZ" sz="1400" dirty="0" smtClean="0"/>
              <a:t>. Myšleny jsou především údaje klíčové pro bodové hodnocení výsledků, takže např. poněkud odlišná klíčová slova nejsou překážkou, naopak např. počet autorů článku je pro výpočet bodů velmi důležitý.</a:t>
            </a:r>
          </a:p>
          <a:p>
            <a:endParaRPr lang="cs-CZ" sz="1400" dirty="0" smtClean="0"/>
          </a:p>
          <a:p>
            <a:r>
              <a:rPr lang="cs-CZ" sz="1400" b="1" dirty="0" smtClean="0"/>
              <a:t>Jednotu zadávaných výsledků lze zabezpečit:</a:t>
            </a:r>
          </a:p>
          <a:p>
            <a:pPr marL="342900" indent="-342900">
              <a:buAutoNum type="arabicParenR"/>
            </a:pPr>
            <a:r>
              <a:rPr lang="cs-CZ" sz="1400" dirty="0" smtClean="0"/>
              <a:t>Složitou, pracnou a zdlouhavou domluvou na podobě vykazované verze mezi autory z jednotlivých výzkumných organizací.</a:t>
            </a:r>
          </a:p>
          <a:p>
            <a:pPr marL="342900" indent="-342900">
              <a:buAutoNum type="arabicParenR"/>
            </a:pPr>
            <a:r>
              <a:rPr lang="cs-CZ" sz="1400" dirty="0" smtClean="0"/>
              <a:t>Přesným zadáním dat převzatých z full-textu či příslušné respektované databáze.</a:t>
            </a:r>
          </a:p>
          <a:p>
            <a:endParaRPr lang="cs-CZ" sz="1400" dirty="0" smtClean="0"/>
          </a:p>
          <a:p>
            <a:r>
              <a:rPr lang="cs-CZ" sz="1400" b="1" dirty="0" smtClean="0"/>
              <a:t>Postup č. 2 je ve většině případů nejvhodnější, </a:t>
            </a:r>
            <a:r>
              <a:rPr lang="cs-CZ" sz="1400" dirty="0" smtClean="0"/>
              <a:t>protože umožňuje jak hromadné a rychlé zpracování dat, tak splňuje další požadavek na vykazované výsledky: jejich pravdivost a úplnost (protože v případě č. 1 by se ad absurdum mohli autoři dohodnout, že zadají článek na svých výzkumných organizacích bez dalších 50 cizích autorů, čímž by vznikl sice jednotný, ale nepravdivý výkaz).  </a:t>
            </a:r>
            <a:endParaRPr lang="cs-CZ" sz="1400" dirty="0"/>
          </a:p>
        </p:txBody>
      </p:sp>
    </p:spTree>
    <p:extLst>
      <p:ext uri="{BB962C8B-B14F-4D97-AF65-F5344CB8AC3E}">
        <p14:creationId xmlns:p14="http://schemas.microsoft.com/office/powerpoint/2010/main" val="3830281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4456" y="172672"/>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rPr>
              <a:t>4) Tři </a:t>
            </a:r>
            <a:r>
              <a:rPr lang="cs-CZ" sz="2800" b="1" dirty="0">
                <a:ln w="50800"/>
                <a:solidFill>
                  <a:schemeClr val="bg1">
                    <a:shade val="50000"/>
                  </a:schemeClr>
                </a:solidFill>
              </a:rPr>
              <a:t>„zlaté“ zásady zadávání výsledků VaVaI</a:t>
            </a:r>
          </a:p>
        </p:txBody>
      </p:sp>
      <p:sp>
        <p:nvSpPr>
          <p:cNvPr id="5" name="Zástupný symbol pro číslo snímku 4"/>
          <p:cNvSpPr>
            <a:spLocks noGrp="1"/>
          </p:cNvSpPr>
          <p:nvPr>
            <p:ph type="sldNum" sz="quarter" idx="12"/>
          </p:nvPr>
        </p:nvSpPr>
        <p:spPr/>
        <p:txBody>
          <a:bodyPr/>
          <a:lstStyle/>
          <a:p>
            <a:fld id="{3566A368-543A-4B79-8827-038F27F70D23}" type="slidenum">
              <a:rPr lang="cs-CZ" smtClean="0"/>
              <a:pPr/>
              <a:t>8</a:t>
            </a:fld>
            <a:endParaRPr lang="cs-CZ"/>
          </a:p>
        </p:txBody>
      </p:sp>
      <p:sp>
        <p:nvSpPr>
          <p:cNvPr id="3" name="TextovéPole 2"/>
          <p:cNvSpPr txBox="1"/>
          <p:nvPr/>
        </p:nvSpPr>
        <p:spPr>
          <a:xfrm>
            <a:off x="454456" y="1052736"/>
            <a:ext cx="8321635" cy="5047536"/>
          </a:xfrm>
          <a:prstGeom prst="rect">
            <a:avLst/>
          </a:prstGeom>
          <a:noFill/>
        </p:spPr>
        <p:txBody>
          <a:bodyPr wrap="square" rtlCol="0">
            <a:spAutoFit/>
          </a:bodyPr>
          <a:lstStyle/>
          <a:p>
            <a:r>
              <a:rPr lang="cs-CZ" sz="1400" b="1" dirty="0"/>
              <a:t>DOPORUČUJI: </a:t>
            </a:r>
          </a:p>
          <a:p>
            <a:r>
              <a:rPr lang="cs-CZ" sz="1400" dirty="0"/>
              <a:t>Vždy, když je to možné, vyhnout se manuálnímu vpisování dat do </a:t>
            </a:r>
            <a:r>
              <a:rPr lang="cs-CZ" sz="1400" dirty="0" smtClean="0"/>
              <a:t>databáze a </a:t>
            </a:r>
            <a:r>
              <a:rPr lang="cs-CZ" sz="1400" dirty="0"/>
              <a:t>preferovat </a:t>
            </a:r>
            <a:r>
              <a:rPr lang="cs-CZ" sz="1400" b="1" dirty="0">
                <a:solidFill>
                  <a:srgbClr val="FF0000"/>
                </a:solidFill>
                <a:effectLst>
                  <a:outerShdw blurRad="38100" dist="38100" dir="2700000" algn="tl">
                    <a:srgbClr val="000000">
                      <a:alpha val="43137"/>
                    </a:srgbClr>
                  </a:outerShdw>
                </a:effectLst>
              </a:rPr>
              <a:t>„kopíruj-vlož“</a:t>
            </a:r>
            <a:r>
              <a:rPr lang="cs-CZ" sz="1400" dirty="0"/>
              <a:t>. Zvýší se rychlost </a:t>
            </a:r>
            <a:r>
              <a:rPr lang="cs-CZ" sz="1400" dirty="0" smtClean="0"/>
              <a:t>Vaší práce </a:t>
            </a:r>
            <a:r>
              <a:rPr lang="cs-CZ" sz="1400" dirty="0"/>
              <a:t>a sníží počet chyb, jež při přepisování vznikají (překlepy, zkomoleniny, nepřesnosti v názvech, vynechávání celých slov či jejich nesprávná sekvence</a:t>
            </a:r>
            <a:r>
              <a:rPr lang="cs-CZ" sz="1400" dirty="0" smtClean="0"/>
              <a:t>).</a:t>
            </a:r>
            <a:r>
              <a:rPr lang="cs-CZ" sz="1400" b="1" dirty="0" smtClean="0"/>
              <a:t> OBD navíc disponuje pro publikace indexované na WoS (tedy především IF časopisy) importním modulem</a:t>
            </a:r>
            <a:r>
              <a:rPr lang="cs-CZ" sz="1400" dirty="0" smtClean="0"/>
              <a:t> s možností přebírat k dopracování importované záznamy; převzetí takovýchto záznamů garantuje, že minimálně bibliografické údaje ve vytvářeném záznamu budou v pořádku. </a:t>
            </a:r>
          </a:p>
          <a:p>
            <a:r>
              <a:rPr lang="cs-CZ" sz="1400" dirty="0" smtClean="0"/>
              <a:t>Dále: </a:t>
            </a:r>
            <a:r>
              <a:rPr lang="cs-CZ" sz="1400" b="1" dirty="0" smtClean="0"/>
              <a:t>při </a:t>
            </a:r>
            <a:r>
              <a:rPr lang="cs-CZ" sz="1400" b="1" dirty="0"/>
              <a:t>vyplňování se vždy snažte </a:t>
            </a:r>
            <a:r>
              <a:rPr lang="cs-CZ" sz="1400" b="1" dirty="0" smtClean="0"/>
              <a:t>využívat číselníky v OBD</a:t>
            </a:r>
            <a:r>
              <a:rPr lang="cs-CZ" sz="1400" dirty="0" smtClean="0"/>
              <a:t>, tedy pokud není záznam importovaný, resp. </a:t>
            </a:r>
            <a:r>
              <a:rPr lang="cs-CZ" sz="1400" dirty="0" err="1" smtClean="0"/>
              <a:t>importovatelný</a:t>
            </a:r>
            <a:r>
              <a:rPr lang="cs-CZ" sz="1400" dirty="0" smtClean="0"/>
              <a:t> (tj. není na WoS), preferujte při zadávání čísel grantů, názvů časopisů a jejich ISSN a státu vydání, číselníky, nabízející automatické vyplnění příslušných hodnot. </a:t>
            </a:r>
            <a:endParaRPr lang="cs-CZ" sz="1400" dirty="0"/>
          </a:p>
          <a:p>
            <a:endParaRPr lang="cs-CZ" sz="1400" dirty="0" smtClean="0"/>
          </a:p>
          <a:p>
            <a:r>
              <a:rPr lang="cs-CZ" sz="1400" dirty="0" smtClean="0"/>
              <a:t>Informace </a:t>
            </a:r>
            <a:r>
              <a:rPr lang="cs-CZ" sz="1400" dirty="0"/>
              <a:t>o jednotlivých výsledcích naleznete v elektronické podobě na stránkách </a:t>
            </a:r>
            <a:r>
              <a:rPr lang="cs-CZ" sz="1400" dirty="0" smtClean="0"/>
              <a:t>příslušných </a:t>
            </a:r>
            <a:r>
              <a:rPr lang="cs-CZ" sz="1400" dirty="0"/>
              <a:t>databází – </a:t>
            </a:r>
            <a:r>
              <a:rPr lang="cs-CZ" sz="1400" dirty="0" smtClean="0"/>
              <a:t>WoS, </a:t>
            </a:r>
            <a:r>
              <a:rPr lang="cs-CZ" sz="1400" dirty="0"/>
              <a:t>JCR, </a:t>
            </a:r>
            <a:r>
              <a:rPr lang="cs-CZ" sz="1400" dirty="0" smtClean="0"/>
              <a:t>SCOPUS </a:t>
            </a:r>
            <a:r>
              <a:rPr lang="cs-CZ" sz="1400" dirty="0"/>
              <a:t>a BMČ. URL </a:t>
            </a:r>
            <a:r>
              <a:rPr lang="cs-CZ" sz="1400" dirty="0" smtClean="0"/>
              <a:t>+ informace, pro který druh výsledků VaVaI je konkrétní databáze nejvhodnější, naleznete </a:t>
            </a:r>
            <a:r>
              <a:rPr lang="cs-CZ" sz="1400" dirty="0"/>
              <a:t>na stránkách </a:t>
            </a:r>
            <a:r>
              <a:rPr lang="cs-CZ" sz="1400" dirty="0">
                <a:hlinkClick r:id="rId2"/>
              </a:rPr>
              <a:t>http://</a:t>
            </a:r>
            <a:r>
              <a:rPr lang="cs-CZ" sz="1400" dirty="0" smtClean="0">
                <a:hlinkClick r:id="rId2"/>
              </a:rPr>
              <a:t>knihovna.lf2.cuni.cz/publikacni-cinnost/sber-dat/uzitecne-odkazy</a:t>
            </a:r>
            <a:endParaRPr lang="cs-CZ" sz="1400" dirty="0" smtClean="0"/>
          </a:p>
          <a:p>
            <a:endParaRPr lang="cs-CZ" sz="1400" dirty="0" smtClean="0"/>
          </a:p>
          <a:p>
            <a:r>
              <a:rPr lang="cs-CZ" sz="1400" dirty="0" smtClean="0"/>
              <a:t>Dalšími </a:t>
            </a:r>
            <a:r>
              <a:rPr lang="cs-CZ" sz="1400" dirty="0"/>
              <a:t>užitečnými databázemi jsou:</a:t>
            </a:r>
          </a:p>
          <a:p>
            <a:r>
              <a:rPr lang="cs-CZ" sz="1400" dirty="0" err="1"/>
              <a:t>PubMed</a:t>
            </a:r>
            <a:r>
              <a:rPr lang="cs-CZ" sz="1400" dirty="0"/>
              <a:t> </a:t>
            </a:r>
            <a:r>
              <a:rPr lang="cs-CZ" sz="1400" dirty="0">
                <a:hlinkClick r:id="rId3"/>
              </a:rPr>
              <a:t>http://www.ncbi.nlm.nih.gov/pubmed</a:t>
            </a:r>
            <a:r>
              <a:rPr lang="cs-CZ" sz="1400" dirty="0"/>
              <a:t> (časopisy)</a:t>
            </a:r>
          </a:p>
          <a:p>
            <a:r>
              <a:rPr lang="cs-CZ" sz="1400" dirty="0"/>
              <a:t>Národní knihovna </a:t>
            </a:r>
            <a:r>
              <a:rPr lang="cs-CZ" sz="1400" dirty="0">
                <a:hlinkClick r:id="rId4"/>
              </a:rPr>
              <a:t>http://aleph.nkp.cz/F/</a:t>
            </a:r>
            <a:r>
              <a:rPr lang="cs-CZ" sz="1400" dirty="0"/>
              <a:t> (monografie, sborníky, učebnice)</a:t>
            </a:r>
          </a:p>
          <a:p>
            <a:endParaRPr lang="cs-CZ" sz="1400" dirty="0"/>
          </a:p>
          <a:p>
            <a:r>
              <a:rPr lang="cs-CZ" sz="1400" dirty="0"/>
              <a:t>Ze všech těchto zdrojů lze kopírovat na 99,99% přesné údaje (protože i vysoce sofistikované databáze obsahují malé množství překlepů a </a:t>
            </a:r>
            <a:r>
              <a:rPr lang="cs-CZ" sz="1400" dirty="0" smtClean="0"/>
              <a:t>nepřesnosti – </a:t>
            </a:r>
            <a:r>
              <a:rPr lang="cs-CZ" sz="1400" b="1" dirty="0">
                <a:solidFill>
                  <a:srgbClr val="FF0000"/>
                </a:solidFill>
                <a:effectLst>
                  <a:outerShdw blurRad="38100" dist="38100" dir="2700000" algn="tl">
                    <a:srgbClr val="000000">
                      <a:alpha val="43137"/>
                    </a:srgbClr>
                  </a:outerShdw>
                </a:effectLst>
              </a:rPr>
              <a:t>v případě </a:t>
            </a:r>
            <a:r>
              <a:rPr lang="cs-CZ" sz="1400" b="1" dirty="0" smtClean="0">
                <a:solidFill>
                  <a:srgbClr val="FF0000"/>
                </a:solidFill>
                <a:effectLst>
                  <a:outerShdw blurRad="38100" dist="38100" dir="2700000" algn="tl">
                    <a:srgbClr val="000000">
                      <a:alpha val="43137"/>
                    </a:srgbClr>
                  </a:outerShdw>
                </a:effectLst>
              </a:rPr>
              <a:t>nejasností či </a:t>
            </a:r>
            <a:r>
              <a:rPr lang="cs-CZ" sz="1400" b="1" dirty="0">
                <a:solidFill>
                  <a:srgbClr val="FF0000"/>
                </a:solidFill>
                <a:effectLst>
                  <a:outerShdw blurRad="38100" dist="38100" dir="2700000" algn="tl">
                    <a:srgbClr val="000000">
                      <a:alpha val="43137"/>
                    </a:srgbClr>
                  </a:outerShdw>
                </a:effectLst>
              </a:rPr>
              <a:t>nepřesností </a:t>
            </a:r>
            <a:r>
              <a:rPr lang="cs-CZ" sz="1400" dirty="0"/>
              <a:t>(rozporů mezi údaji v jednotlivých databázích)</a:t>
            </a:r>
            <a:r>
              <a:rPr lang="cs-CZ" sz="1400" b="1" dirty="0">
                <a:solidFill>
                  <a:srgbClr val="FF0000"/>
                </a:solidFill>
              </a:rPr>
              <a:t> </a:t>
            </a:r>
            <a:r>
              <a:rPr lang="cs-CZ" sz="1400" b="1" dirty="0" smtClean="0">
                <a:solidFill>
                  <a:srgbClr val="FF0000"/>
                </a:solidFill>
                <a:effectLst>
                  <a:outerShdw blurRad="38100" dist="38100" dir="2700000" algn="tl">
                    <a:srgbClr val="000000">
                      <a:alpha val="43137"/>
                    </a:srgbClr>
                  </a:outerShdw>
                </a:effectLst>
              </a:rPr>
              <a:t>je </a:t>
            </a:r>
            <a:r>
              <a:rPr lang="cs-CZ" sz="1400" b="1" dirty="0">
                <a:solidFill>
                  <a:srgbClr val="FF0000"/>
                </a:solidFill>
                <a:effectLst>
                  <a:outerShdw blurRad="38100" dist="38100" dir="2700000" algn="tl">
                    <a:srgbClr val="000000">
                      <a:alpha val="43137"/>
                    </a:srgbClr>
                  </a:outerShdw>
                </a:effectLst>
              </a:rPr>
              <a:t>fulltext rozhodnou </a:t>
            </a:r>
            <a:r>
              <a:rPr lang="cs-CZ" sz="1400" b="1" dirty="0" smtClean="0">
                <a:solidFill>
                  <a:srgbClr val="FF0000"/>
                </a:solidFill>
                <a:effectLst>
                  <a:outerShdw blurRad="38100" dist="38100" dir="2700000" algn="tl">
                    <a:srgbClr val="000000">
                      <a:alpha val="43137"/>
                    </a:srgbClr>
                  </a:outerShdw>
                </a:effectLst>
              </a:rPr>
              <a:t>autoritou!</a:t>
            </a:r>
            <a:r>
              <a:rPr lang="cs-CZ" sz="1400" dirty="0" smtClean="0">
                <a:effectLst>
                  <a:outerShdw blurRad="38100" dist="38100" dir="2700000" algn="tl">
                    <a:srgbClr val="000000">
                      <a:alpha val="43137"/>
                    </a:srgbClr>
                  </a:outerShdw>
                </a:effectLst>
              </a:rPr>
              <a:t> </a:t>
            </a:r>
            <a:endParaRPr lang="cs-CZ" sz="1400" dirty="0">
              <a:effectLst>
                <a:outerShdw blurRad="38100" dist="38100" dir="2700000" algn="tl">
                  <a:srgbClr val="000000">
                    <a:alpha val="43137"/>
                  </a:srgbClr>
                </a:outerShdw>
              </a:effectLst>
            </a:endParaRPr>
          </a:p>
          <a:p>
            <a:endParaRPr lang="cs-CZ" sz="1400" dirty="0" smtClean="0"/>
          </a:p>
        </p:txBody>
      </p:sp>
    </p:spTree>
    <p:extLst>
      <p:ext uri="{BB962C8B-B14F-4D97-AF65-F5344CB8AC3E}">
        <p14:creationId xmlns:p14="http://schemas.microsoft.com/office/powerpoint/2010/main" val="97255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54456" y="172672"/>
            <a:ext cx="8321635" cy="523220"/>
          </a:xfrm>
          <a:prstGeom prst="rect">
            <a:avLst/>
          </a:prstGeom>
          <a:effectLst>
            <a:outerShdw blurRad="40000" dist="23000" dir="5400000" rotWithShape="0">
              <a:srgbClr val="000000">
                <a:alpha val="35000"/>
              </a:srgbClr>
            </a:outerShdw>
            <a:reflection blurRad="6350" stA="50000" endA="300" endPos="900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cs-CZ" sz="2800" b="1" dirty="0" smtClean="0">
                <a:ln w="50800"/>
                <a:solidFill>
                  <a:schemeClr val="bg1">
                    <a:shade val="50000"/>
                  </a:schemeClr>
                </a:solidFill>
              </a:rPr>
              <a:t>4) Tři </a:t>
            </a:r>
            <a:r>
              <a:rPr lang="cs-CZ" sz="2800" b="1" dirty="0">
                <a:ln w="50800"/>
                <a:solidFill>
                  <a:schemeClr val="bg1">
                    <a:shade val="50000"/>
                  </a:schemeClr>
                </a:solidFill>
              </a:rPr>
              <a:t>„zlaté“ zásady zadávání výsledků VaVaI</a:t>
            </a:r>
          </a:p>
        </p:txBody>
      </p:sp>
      <p:sp>
        <p:nvSpPr>
          <p:cNvPr id="5" name="Zástupný symbol pro číslo snímku 4"/>
          <p:cNvSpPr>
            <a:spLocks noGrp="1"/>
          </p:cNvSpPr>
          <p:nvPr>
            <p:ph type="sldNum" sz="quarter" idx="12"/>
          </p:nvPr>
        </p:nvSpPr>
        <p:spPr/>
        <p:txBody>
          <a:bodyPr/>
          <a:lstStyle/>
          <a:p>
            <a:fld id="{3566A368-543A-4B79-8827-038F27F70D23}" type="slidenum">
              <a:rPr lang="cs-CZ" smtClean="0"/>
              <a:pPr/>
              <a:t>9</a:t>
            </a:fld>
            <a:endParaRPr lang="cs-CZ"/>
          </a:p>
        </p:txBody>
      </p:sp>
      <p:sp>
        <p:nvSpPr>
          <p:cNvPr id="3" name="TextovéPole 2"/>
          <p:cNvSpPr txBox="1"/>
          <p:nvPr/>
        </p:nvSpPr>
        <p:spPr>
          <a:xfrm>
            <a:off x="454456" y="1052736"/>
            <a:ext cx="8321635" cy="2677656"/>
          </a:xfrm>
          <a:prstGeom prst="rect">
            <a:avLst/>
          </a:prstGeom>
          <a:noFill/>
        </p:spPr>
        <p:txBody>
          <a:bodyPr wrap="square" rtlCol="0">
            <a:spAutoFit/>
          </a:bodyPr>
          <a:lstStyle/>
          <a:p>
            <a:r>
              <a:rPr lang="cs-CZ" sz="1400" dirty="0" smtClean="0"/>
              <a:t>Součástí dodržení údajů uváděných v databázích, resp. na stránkách jednotlivých časopisů, je i respektování </a:t>
            </a:r>
            <a:r>
              <a:rPr lang="cs-CZ" sz="1400" b="1" dirty="0" smtClean="0"/>
              <a:t>údajů o publikačním typu, neboť to je další klíčový údaj pro hodnocení výsledku VaVaI</a:t>
            </a:r>
            <a:r>
              <a:rPr lang="cs-CZ" sz="1400" dirty="0" smtClean="0"/>
              <a:t>. Zatímco publikace na WoS a SCOPUS s příznaky </a:t>
            </a:r>
            <a:r>
              <a:rPr lang="cs-CZ" sz="1400" dirty="0" err="1" smtClean="0"/>
              <a:t>article</a:t>
            </a:r>
            <a:r>
              <a:rPr lang="cs-CZ" sz="1400" dirty="0" smtClean="0"/>
              <a:t>, </a:t>
            </a:r>
            <a:r>
              <a:rPr lang="cs-CZ" sz="1400" dirty="0" err="1" smtClean="0"/>
              <a:t>review</a:t>
            </a:r>
            <a:r>
              <a:rPr lang="cs-CZ" sz="1400" dirty="0" smtClean="0"/>
              <a:t>, proceedings paper a </a:t>
            </a:r>
            <a:r>
              <a:rPr lang="cs-CZ" sz="1400" dirty="0" err="1" smtClean="0"/>
              <a:t>letter</a:t>
            </a:r>
            <a:r>
              <a:rPr lang="cs-CZ" sz="1400" dirty="0" smtClean="0"/>
              <a:t> jsou hodnoceny, všechny ostatní jsou bez bodů.</a:t>
            </a:r>
          </a:p>
          <a:p>
            <a:endParaRPr lang="cs-CZ" sz="1400" dirty="0" smtClean="0"/>
          </a:p>
          <a:p>
            <a:r>
              <a:rPr lang="cs-CZ" sz="1400" dirty="0" smtClean="0"/>
              <a:t>Proto prosím </a:t>
            </a:r>
            <a:r>
              <a:rPr lang="cs-CZ" sz="1400" b="1" dirty="0">
                <a:solidFill>
                  <a:srgbClr val="FF0000"/>
                </a:solidFill>
                <a:effectLst>
                  <a:outerShdw blurRad="38100" dist="38100" dir="2700000" algn="tl">
                    <a:srgbClr val="000000">
                      <a:alpha val="43137"/>
                    </a:srgbClr>
                  </a:outerShdw>
                </a:effectLst>
              </a:rPr>
              <a:t>nevyplňujte abstrakta jako původní články</a:t>
            </a:r>
            <a:r>
              <a:rPr lang="cs-CZ" sz="1400" dirty="0"/>
              <a:t>, i kdyby </a:t>
            </a:r>
            <a:r>
              <a:rPr lang="cs-CZ" sz="1400" dirty="0" smtClean="0"/>
              <a:t>vyšly v </a:t>
            </a:r>
            <a:r>
              <a:rPr lang="cs-CZ" sz="1400" dirty="0" err="1"/>
              <a:t>Nature</a:t>
            </a:r>
            <a:r>
              <a:rPr lang="cs-CZ" sz="1400" dirty="0"/>
              <a:t> či </a:t>
            </a:r>
            <a:r>
              <a:rPr lang="cs-CZ" sz="1400" dirty="0" smtClean="0"/>
              <a:t>Science! </a:t>
            </a:r>
            <a:r>
              <a:rPr lang="cs-CZ" sz="1400" dirty="0"/>
              <a:t>Abstrakta nejsou podle měřítek, která si stanovila RVVI, považována za k hodnocení adekvátní výstup vědecké práce, jejich zadávání by mohlo vést k finančním sankcím ze strany RVVI (vykazovali bychom nepravdivé údaje). V krajním případě je zadejte jako „</a:t>
            </a:r>
            <a:r>
              <a:rPr lang="cs-CZ" sz="1400" dirty="0" smtClean="0"/>
              <a:t>ostatní“.  </a:t>
            </a:r>
            <a:r>
              <a:rPr lang="cs-CZ" sz="1400" dirty="0"/>
              <a:t>Podobně tomu je i v případě </a:t>
            </a:r>
            <a:r>
              <a:rPr lang="cs-CZ" sz="1400" b="1" dirty="0" err="1">
                <a:solidFill>
                  <a:srgbClr val="FF0000"/>
                </a:solidFill>
                <a:effectLst>
                  <a:outerShdw blurRad="38100" dist="38100" dir="2700000" algn="tl">
                    <a:srgbClr val="000000">
                      <a:alpha val="43137"/>
                    </a:srgbClr>
                  </a:outerShdw>
                </a:effectLst>
              </a:rPr>
              <a:t>editorialů</a:t>
            </a:r>
            <a:r>
              <a:rPr lang="cs-CZ" sz="1400" dirty="0"/>
              <a:t> – zejména u časopisů WoS a </a:t>
            </a:r>
            <a:r>
              <a:rPr lang="cs-CZ" sz="1400" dirty="0" smtClean="0"/>
              <a:t>SCOPUS </a:t>
            </a:r>
            <a:r>
              <a:rPr lang="cs-CZ" sz="1400" dirty="0"/>
              <a:t>postupuje RVVI striktně podle příznaků, jaké má publikační výstup v těchto databázích – </a:t>
            </a:r>
            <a:r>
              <a:rPr lang="cs-CZ" sz="1400" dirty="0" smtClean="0"/>
              <a:t>reálný rozpor, kdy např. desetistránkový </a:t>
            </a:r>
            <a:r>
              <a:rPr lang="cs-CZ" sz="1400" dirty="0" err="1" smtClean="0"/>
              <a:t>editorial</a:t>
            </a:r>
            <a:r>
              <a:rPr lang="cs-CZ" sz="1400" dirty="0" smtClean="0"/>
              <a:t> v IF periodiku není hodnocen, zatímco půlstránkový </a:t>
            </a:r>
            <a:r>
              <a:rPr lang="cs-CZ" sz="1400" dirty="0" err="1" smtClean="0"/>
              <a:t>letter</a:t>
            </a:r>
            <a:r>
              <a:rPr lang="cs-CZ" sz="1400" dirty="0" smtClean="0"/>
              <a:t> ano, nevyřešíte zadáním </a:t>
            </a:r>
            <a:r>
              <a:rPr lang="cs-CZ" sz="1400" dirty="0" err="1" smtClean="0"/>
              <a:t>editorialu</a:t>
            </a:r>
            <a:r>
              <a:rPr lang="cs-CZ" sz="1400" dirty="0" smtClean="0"/>
              <a:t> jako „původního článku“.</a:t>
            </a:r>
          </a:p>
        </p:txBody>
      </p:sp>
      <p:sp>
        <p:nvSpPr>
          <p:cNvPr id="6" name="Obdélník 5"/>
          <p:cNvSpPr/>
          <p:nvPr/>
        </p:nvSpPr>
        <p:spPr>
          <a:xfrm>
            <a:off x="454455" y="3933056"/>
            <a:ext cx="5924263" cy="369332"/>
          </a:xfrm>
          <a:prstGeom prst="rect">
            <a:avLst/>
          </a:prstGeom>
          <a:scene3d>
            <a:camera prst="orthographicFront"/>
            <a:lightRig rig="threePt" dir="t"/>
          </a:scene3d>
          <a:sp3d>
            <a:bevelT w="114300" prst="hardEdge"/>
          </a:sp3d>
        </p:spPr>
        <p:style>
          <a:lnRef idx="1">
            <a:schemeClr val="dk1"/>
          </a:lnRef>
          <a:fillRef idx="2">
            <a:schemeClr val="dk1"/>
          </a:fillRef>
          <a:effectRef idx="1">
            <a:schemeClr val="dk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4.3) </a:t>
            </a:r>
            <a:r>
              <a:rPr lang="cs-C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Zásada </a:t>
            </a:r>
            <a:r>
              <a:rPr lang="cs-C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třetí </a:t>
            </a:r>
            <a:r>
              <a:rPr lang="cs-C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respektovat bodovou hierarchii</a:t>
            </a:r>
            <a:endParaRPr lang="cs-C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ovéPole 3"/>
          <p:cNvSpPr txBox="1"/>
          <p:nvPr/>
        </p:nvSpPr>
        <p:spPr>
          <a:xfrm>
            <a:off x="454456" y="4581128"/>
            <a:ext cx="8077984" cy="1384995"/>
          </a:xfrm>
          <a:prstGeom prst="rect">
            <a:avLst/>
          </a:prstGeom>
          <a:noFill/>
        </p:spPr>
        <p:txBody>
          <a:bodyPr wrap="square" rtlCol="0">
            <a:spAutoFit/>
          </a:bodyPr>
          <a:lstStyle/>
          <a:p>
            <a:r>
              <a:rPr lang="cs-CZ" sz="1400" b="1" dirty="0" smtClean="0"/>
              <a:t>Zde se jedná o zohlednění významu publikací v systému hodnocení VaVaI, </a:t>
            </a:r>
            <a:r>
              <a:rPr lang="cs-CZ" sz="1400" dirty="0" smtClean="0"/>
              <a:t>jak je provádí RVVI, a termínů, které jsou pro zadávání určeny. Obecně lze říci, </a:t>
            </a:r>
            <a:r>
              <a:rPr lang="cs-CZ" sz="1400" b="1" dirty="0" smtClean="0"/>
              <a:t>že záznamy o výsledcích, o nichž je podle formálních příznaků dopředu známo, že budou s nejvyšší pravděpodobností hodnoceny, je třeba vytvářet prioritně do stanoveného termínu</a:t>
            </a:r>
            <a:r>
              <a:rPr lang="cs-CZ" sz="1400" dirty="0" smtClean="0"/>
              <a:t>, naopak záznamy o výsledcích, které již podle formálních příznaků nesplňují aktuální požadavky hodnocených výsledků VaVaI a s největší pravděpodobností ani nikdy splňovat nebudou, je možné zadávat i „kdykoliv jindy“.</a:t>
            </a:r>
            <a:endParaRPr lang="cs-CZ" sz="1400" dirty="0"/>
          </a:p>
        </p:txBody>
      </p:sp>
    </p:spTree>
    <p:extLst>
      <p:ext uri="{BB962C8B-B14F-4D97-AF65-F5344CB8AC3E}">
        <p14:creationId xmlns:p14="http://schemas.microsoft.com/office/powerpoint/2010/main" val="3836951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5256</TotalTime>
  <Words>5601</Words>
  <Application>Microsoft Office PowerPoint</Application>
  <PresentationFormat>Předvádění na obrazovce (4:3)</PresentationFormat>
  <Paragraphs>329</Paragraphs>
  <Slides>31</Slides>
  <Notes>12</Notes>
  <HiddenSlides>0</HiddenSlides>
  <MMClips>0</MMClips>
  <ScaleCrop>false</ScaleCrop>
  <HeadingPairs>
    <vt:vector size="4" baseType="variant">
      <vt:variant>
        <vt:lpstr>Motiv</vt:lpstr>
      </vt:variant>
      <vt:variant>
        <vt:i4>1</vt:i4>
      </vt:variant>
      <vt:variant>
        <vt:lpstr>Nadpisy snímků</vt:lpstr>
      </vt:variant>
      <vt:variant>
        <vt:i4>31</vt:i4>
      </vt:variant>
    </vt:vector>
  </HeadingPairs>
  <TitlesOfParts>
    <vt:vector size="32" baseType="lpstr">
      <vt:lpstr>Motiv sady Office</vt:lpstr>
      <vt:lpstr>Evidence publikací 2016 2. LF UK a FN v Motole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FN Motol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Sběr publikační činnosti na UK 2 LF a FN v Motole, především za rok 2010.</dc:title>
  <dc:creator>Belisarius</dc:creator>
  <cp:lastModifiedBy>user</cp:lastModifiedBy>
  <cp:revision>349</cp:revision>
  <cp:lastPrinted>2014-04-04T07:10:19Z</cp:lastPrinted>
  <dcterms:created xsi:type="dcterms:W3CDTF">2011-03-09T15:24:01Z</dcterms:created>
  <dcterms:modified xsi:type="dcterms:W3CDTF">2016-03-22T11:18:18Z</dcterms:modified>
</cp:coreProperties>
</file>